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8"/>
  </p:notesMasterIdLst>
  <p:sldIdLst>
    <p:sldId id="297" r:id="rId2"/>
    <p:sldId id="292" r:id="rId3"/>
    <p:sldId id="294" r:id="rId4"/>
    <p:sldId id="299" r:id="rId5"/>
    <p:sldId id="303" r:id="rId6"/>
    <p:sldId id="302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5">
          <p15:clr>
            <a:srgbClr val="A4A3A4"/>
          </p15:clr>
        </p15:guide>
        <p15:guide id="2" pos="61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C000"/>
    <a:srgbClr val="F07F09"/>
    <a:srgbClr val="725828"/>
    <a:srgbClr val="008000"/>
    <a:srgbClr val="666633"/>
    <a:srgbClr val="000066"/>
    <a:srgbClr val="FF6600"/>
    <a:srgbClr val="0033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0" autoAdjust="0"/>
    <p:restoredTop sz="94050" autoAdjust="0"/>
  </p:normalViewPr>
  <p:slideViewPr>
    <p:cSldViewPr snapToGrid="0" showGuides="1">
      <p:cViewPr varScale="1">
        <p:scale>
          <a:sx n="113" d="100"/>
          <a:sy n="113" d="100"/>
        </p:scale>
        <p:origin x="1476" y="84"/>
      </p:cViewPr>
      <p:guideLst>
        <p:guide orient="horz" pos="145"/>
        <p:guide pos="61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8"/>
    </p:cViewPr>
  </p:sorterViewPr>
  <p:notesViewPr>
    <p:cSldViewPr snapToGrid="0" showGuides="1">
      <p:cViewPr varScale="1">
        <p:scale>
          <a:sx n="54" d="100"/>
          <a:sy n="54" d="100"/>
        </p:scale>
        <p:origin x="-1236" y="-102"/>
      </p:cViewPr>
      <p:guideLst>
        <p:guide orient="horz" pos="2880"/>
        <p:guide pos="2160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 smtClean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 smtClean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 smtClean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 smtClean="0">
                <a:latin typeface="Arial" charset="0"/>
              </a:defRPr>
            </a:lvl1pPr>
          </a:lstStyle>
          <a:p>
            <a:pPr>
              <a:defRPr/>
            </a:pPr>
            <a:fld id="{43222F6C-CC15-4A22-BC1F-75B789650B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6297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ru-RU" sz="2400"/>
            </a:p>
          </p:txBody>
        </p:sp>
      </p:grpSp>
      <p:grpSp>
        <p:nvGrpSpPr>
          <p:cNvPr id="7" name="Group 7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" name="Group 10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3" name="Group 13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 rot="5400000" flipV="1">
              <a:off x="2783" y="-2624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143000"/>
          </a:xfrm>
        </p:spPr>
        <p:txBody>
          <a:bodyPr anchorCtr="1"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667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1768B38-0E22-434C-8E66-112693CB82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86B73-ED31-4A39-BFD5-48D4A8B712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341C0-695D-4AC0-9461-D2659C5E73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D9838-5EAC-4DBB-AF12-55977F9775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8EDC6-9B9B-4BF5-BA67-32CEABFD5D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39F63E-A4BD-4DDF-A404-4BE9432359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A2CAA-987C-4824-89DF-34D6FD0E2E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77253-23FA-453C-9298-0DB6270F94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DB329-0B88-4074-A315-D65434F992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78964-B85A-4840-B1EA-EC382882FD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38900" y="381000"/>
            <a:ext cx="2019300" cy="5562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81000" y="381000"/>
            <a:ext cx="5905500" cy="5562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EA080-76AE-4CC8-9B14-B5E194B9DB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001000" cy="838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85800" y="1295400"/>
            <a:ext cx="7772400" cy="46482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86A0A6-AB0D-4729-8615-5746BA89F8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001000" cy="838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95400"/>
            <a:ext cx="3810000" cy="464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295400"/>
            <a:ext cx="3810000" cy="2247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695700"/>
            <a:ext cx="3810000" cy="2247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2E3CA-9BE6-4B2F-9CFA-642FC465DA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381000" y="381000"/>
            <a:ext cx="8077200" cy="5562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400695-17A8-4B0B-84ED-BE77B3A888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81000"/>
            <a:ext cx="8001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95400"/>
            <a:ext cx="7772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50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fld id="{F9AAEEFE-F65B-4A73-8425-5250E2D34A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4104" name="Rectangle 8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5" name="Rectangle 9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ru-RU" sz="2400"/>
            </a:p>
          </p:txBody>
        </p:sp>
      </p:grpSp>
      <p:grpSp>
        <p:nvGrpSpPr>
          <p:cNvPr id="1032" name="Group 10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4107" name="Rectangle 11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33" name="Group 13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4110" name="Rectangle 14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11" name="Rectangle 15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34" name="Group 16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4113" name="Rectangle 17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14" name="Rectangle 18"/>
            <p:cNvSpPr>
              <a:spLocks noChangeArrowheads="1"/>
            </p:cNvSpPr>
            <p:nvPr/>
          </p:nvSpPr>
          <p:spPr bwMode="auto">
            <a:xfrm rot="5400000" flipV="1">
              <a:off x="2783" y="-2624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71438" y="176213"/>
            <a:ext cx="8745537" cy="161925"/>
            <a:chOff x="48" y="111"/>
            <a:chExt cx="5509" cy="102"/>
          </a:xfrm>
        </p:grpSpPr>
        <p:sp>
          <p:nvSpPr>
            <p:cNvPr id="4116" name="Rectangle 20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17" name="Rectangle 21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mathege.ru/or/ege/Main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7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12" Type="http://schemas.openxmlformats.org/officeDocument/2006/relationships/image" Target="../media/image1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w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1.wmf"/><Relationship Id="rId4" Type="http://schemas.openxmlformats.org/officeDocument/2006/relationships/image" Target="../media/image8.wmf"/><Relationship Id="rId9" Type="http://schemas.openxmlformats.org/officeDocument/2006/relationships/oleObject" Target="../embeddings/oleObject10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13" Type="http://schemas.openxmlformats.org/officeDocument/2006/relationships/oleObject" Target="../embeddings/oleObject17.bin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12" Type="http://schemas.openxmlformats.org/officeDocument/2006/relationships/image" Target="../media/image1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wmf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16.wmf"/><Relationship Id="rId4" Type="http://schemas.openxmlformats.org/officeDocument/2006/relationships/image" Target="../media/image13.wmf"/><Relationship Id="rId9" Type="http://schemas.openxmlformats.org/officeDocument/2006/relationships/oleObject" Target="../embeddings/oleObject15.bin"/><Relationship Id="rId14" Type="http://schemas.openxmlformats.org/officeDocument/2006/relationships/image" Target="../media/image18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0.bin"/><Relationship Id="rId12" Type="http://schemas.openxmlformats.org/officeDocument/2006/relationships/image" Target="../media/image2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0.wmf"/><Relationship Id="rId11" Type="http://schemas.openxmlformats.org/officeDocument/2006/relationships/oleObject" Target="../embeddings/oleObject22.bin"/><Relationship Id="rId5" Type="http://schemas.openxmlformats.org/officeDocument/2006/relationships/oleObject" Target="../embeddings/oleObject19.bin"/><Relationship Id="rId10" Type="http://schemas.openxmlformats.org/officeDocument/2006/relationships/image" Target="../media/image22.wmf"/><Relationship Id="rId4" Type="http://schemas.openxmlformats.org/officeDocument/2006/relationships/image" Target="../media/image19.wmf"/><Relationship Id="rId9" Type="http://schemas.openxmlformats.org/officeDocument/2006/relationships/oleObject" Target="../embeddings/oleObject2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mathege.ru/or/ege/Main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3"/>
          <p:cNvSpPr>
            <a:spLocks noGrp="1"/>
          </p:cNvSpPr>
          <p:nvPr>
            <p:ph type="title"/>
          </p:nvPr>
        </p:nvSpPr>
        <p:spPr>
          <a:xfrm>
            <a:off x="0" y="1183951"/>
            <a:ext cx="9144000" cy="3834343"/>
          </a:xfrm>
        </p:spPr>
        <p:txBody>
          <a:bodyPr/>
          <a:lstStyle/>
          <a:p>
            <a:pPr algn="ctr">
              <a:defRPr/>
            </a:pPr>
            <a:r>
              <a:rPr lang="ru-RU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Решение  заданий  </a:t>
            </a:r>
            <a:br>
              <a:rPr lang="ru-RU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n-US" sz="6000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 </a:t>
            </a:r>
            <a:r>
              <a:rPr lang="ru-RU" sz="6000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части</a:t>
            </a:r>
            <a:br>
              <a:rPr lang="ru-RU" sz="6000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Квадратный корень</a:t>
            </a:r>
            <a:r>
              <a:rPr lang="ru-RU" cap="none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cap="none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по материалам открытого банка </a:t>
            </a:r>
            <a:br>
              <a:rPr lang="ru-RU" sz="2800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задач </a:t>
            </a:r>
            <a:r>
              <a:rPr lang="ru-RU" sz="2800" cap="none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ЕГЭ </a:t>
            </a:r>
            <a:r>
              <a:rPr lang="ru-RU" sz="2800" cap="none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по </a:t>
            </a:r>
            <a:r>
              <a:rPr lang="ru-RU" sz="2800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математике 2016 года</a:t>
            </a:r>
            <a:r>
              <a:rPr lang="en-US" sz="2800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n-US" sz="2800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n-US" sz="2800" cap="none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hlinkClick r:id="rId3"/>
              </a:rPr>
              <a:t>http://</a:t>
            </a:r>
            <a:r>
              <a:rPr lang="en-US" sz="2800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hlinkClick r:id="rId3"/>
              </a:rPr>
              <a:t>mathege.ru/or/ege/Main.html</a:t>
            </a:r>
            <a:r>
              <a:rPr lang="ru-RU" sz="2800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cap="none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ru-RU" sz="2800" cap="none" dirty="0" smtClean="0"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242888"/>
            <a:ext cx="770255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МБОУ СОШ №5 – «Школа здоровья и развития»</a:t>
            </a:r>
          </a:p>
          <a:p>
            <a:pPr>
              <a:defRPr/>
            </a:pPr>
            <a:r>
              <a:rPr lang="ru-RU" sz="2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г. Радужный</a:t>
            </a:r>
            <a:endParaRPr lang="ru-RU" sz="2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2750" y="6418263"/>
            <a:ext cx="5011738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kern="0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учитель </a:t>
            </a:r>
            <a:r>
              <a:rPr lang="ru-RU" b="1" kern="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математики Е.Ю. Семёнова</a:t>
            </a:r>
            <a:endParaRPr lang="ru-RU" b="1" dirty="0">
              <a:solidFill>
                <a:srgbClr val="00808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569913" y="325438"/>
            <a:ext cx="8001000" cy="707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ru-RU" sz="3600" i="1" dirty="0" smtClean="0">
                <a:solidFill>
                  <a:srgbClr val="C00000"/>
                </a:solidFill>
                <a:latin typeface="Bookman Old Style" pitchFamily="18" charset="0"/>
              </a:rPr>
              <a:t>Задания открытого банка задач</a:t>
            </a:r>
            <a:endParaRPr lang="en-US" sz="3600" b="1" i="1" dirty="0" smtClean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12" name="Группа 11"/>
          <p:cNvGrpSpPr/>
          <p:nvPr/>
        </p:nvGrpSpPr>
        <p:grpSpPr>
          <a:xfrm>
            <a:off x="489500" y="1038230"/>
            <a:ext cx="7967133" cy="461665"/>
            <a:chOff x="-25400" y="1063630"/>
            <a:chExt cx="7967133" cy="461665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-25400" y="1063630"/>
              <a:ext cx="796713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14350" lvl="0" indent="-514350"/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1. Найдите значение выражения</a:t>
              </a:r>
              <a:r>
                <a:rPr lang="en-US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   </a:t>
              </a:r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                </a:t>
              </a:r>
              <a:endParaRPr lang="en-US" sz="2400" i="1" dirty="0" smtClean="0">
                <a:solidFill>
                  <a:srgbClr val="C00000"/>
                </a:solidFill>
                <a:latin typeface="Bookman Old Style" pitchFamily="18" charset="0"/>
                <a:sym typeface="Symbol"/>
              </a:endParaRPr>
            </a:p>
          </p:txBody>
        </p:sp>
        <p:graphicFrame>
          <p:nvGraphicFramePr>
            <p:cNvPr id="9" name="Объект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38296509"/>
                </p:ext>
              </p:extLst>
            </p:nvPr>
          </p:nvGraphicFramePr>
          <p:xfrm>
            <a:off x="5403830" y="1066800"/>
            <a:ext cx="1716087" cy="4238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304" name="Уравнение" r:id="rId3" imgW="1028520" imgH="253800" progId="Equation.3">
                    <p:embed/>
                  </p:oleObj>
                </mc:Choice>
                <mc:Fallback>
                  <p:oleObj name="Уравнение" r:id="rId3" imgW="1028520" imgH="253800" progId="Equation.3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03830" y="1066800"/>
                          <a:ext cx="1716087" cy="42386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3" name="Прямоугольник 12"/>
          <p:cNvSpPr/>
          <p:nvPr/>
        </p:nvSpPr>
        <p:spPr>
          <a:xfrm>
            <a:off x="489500" y="1537763"/>
            <a:ext cx="16425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/>
            <a:r>
              <a:rPr lang="ru-RU" sz="2400" i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Решение. </a:t>
            </a:r>
            <a:endParaRPr lang="en-US" sz="2400" i="1" dirty="0" smtClean="0">
              <a:solidFill>
                <a:schemeClr val="accent2">
                  <a:lumMod val="75000"/>
                </a:schemeClr>
              </a:solidFill>
              <a:latin typeface="Bookman Old Style" pitchFamily="18" charset="0"/>
              <a:sym typeface="Symbol"/>
            </a:endParaRP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768984"/>
              </p:ext>
            </p:extLst>
          </p:nvPr>
        </p:nvGraphicFramePr>
        <p:xfrm>
          <a:off x="569913" y="1981729"/>
          <a:ext cx="8316912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05" name="Уравнение" r:id="rId5" imgW="4800600" imgH="279360" progId="Equation.3">
                  <p:embed/>
                </p:oleObj>
              </mc:Choice>
              <mc:Fallback>
                <p:oleObj name="Уравнение" r:id="rId5" imgW="4800600" imgH="27936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913" y="1981729"/>
                        <a:ext cx="8316912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" name="Группа 14"/>
          <p:cNvGrpSpPr/>
          <p:nvPr/>
        </p:nvGrpSpPr>
        <p:grpSpPr>
          <a:xfrm>
            <a:off x="489500" y="2794000"/>
            <a:ext cx="7967133" cy="763587"/>
            <a:chOff x="0" y="896413"/>
            <a:chExt cx="7967133" cy="763587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0" y="1063630"/>
              <a:ext cx="796713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14350" lvl="0" indent="-514350"/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2. Найдите значение выражения          . </a:t>
              </a:r>
              <a:endParaRPr lang="en-US" sz="2400" i="1" dirty="0" smtClean="0">
                <a:solidFill>
                  <a:srgbClr val="C00000"/>
                </a:solidFill>
                <a:latin typeface="Bookman Old Style" pitchFamily="18" charset="0"/>
                <a:sym typeface="Symbol"/>
              </a:endParaRPr>
            </a:p>
          </p:txBody>
        </p:sp>
        <p:graphicFrame>
          <p:nvGraphicFramePr>
            <p:cNvPr id="17" name="Объект 1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30564386"/>
                </p:ext>
              </p:extLst>
            </p:nvPr>
          </p:nvGraphicFramePr>
          <p:xfrm>
            <a:off x="5338764" y="896413"/>
            <a:ext cx="847725" cy="763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306" name="Уравнение" r:id="rId7" imgW="507960" imgH="457200" progId="Equation.3">
                    <p:embed/>
                  </p:oleObj>
                </mc:Choice>
                <mc:Fallback>
                  <p:oleObj name="Уравнение" r:id="rId7" imgW="507960" imgH="457200" progId="Equation.3">
                    <p:embed/>
                    <p:pic>
                      <p:nvPicPr>
                        <p:cNvPr id="0" name="Picture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38764" y="896413"/>
                          <a:ext cx="847725" cy="76358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8" name="Прямоугольник 17"/>
          <p:cNvSpPr/>
          <p:nvPr/>
        </p:nvSpPr>
        <p:spPr>
          <a:xfrm>
            <a:off x="489500" y="3349100"/>
            <a:ext cx="16425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/>
            <a:r>
              <a:rPr lang="ru-RU" sz="2400" i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Решение. </a:t>
            </a:r>
            <a:endParaRPr lang="en-US" sz="2400" i="1" dirty="0" smtClean="0">
              <a:solidFill>
                <a:schemeClr val="accent2">
                  <a:lumMod val="75000"/>
                </a:schemeClr>
              </a:solidFill>
              <a:latin typeface="Bookman Old Style" pitchFamily="18" charset="0"/>
              <a:sym typeface="Symbol"/>
            </a:endParaRPr>
          </a:p>
        </p:txBody>
      </p:sp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2049553"/>
              </p:ext>
            </p:extLst>
          </p:nvPr>
        </p:nvGraphicFramePr>
        <p:xfrm>
          <a:off x="569913" y="3761788"/>
          <a:ext cx="3773487" cy="763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07" name="Уравнение" r:id="rId9" imgW="2260440" imgH="457200" progId="Equation.3">
                  <p:embed/>
                </p:oleObj>
              </mc:Choice>
              <mc:Fallback>
                <p:oleObj name="Уравнение" r:id="rId9" imgW="2260440" imgH="45720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913" y="3761788"/>
                        <a:ext cx="3773487" cy="763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1" name="Группа 20"/>
          <p:cNvGrpSpPr/>
          <p:nvPr/>
        </p:nvGrpSpPr>
        <p:grpSpPr>
          <a:xfrm>
            <a:off x="489500" y="4831296"/>
            <a:ext cx="8654500" cy="461665"/>
            <a:chOff x="-23383" y="1063630"/>
            <a:chExt cx="7967133" cy="461665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-23383" y="1063630"/>
              <a:ext cx="796713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14350" lvl="0" indent="-514350"/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3. Найдите значение выражения                              </a:t>
              </a:r>
              <a:endParaRPr lang="en-US" sz="2400" i="1" dirty="0" smtClean="0">
                <a:solidFill>
                  <a:srgbClr val="C00000"/>
                </a:solidFill>
                <a:latin typeface="Bookman Old Style" pitchFamily="18" charset="0"/>
                <a:sym typeface="Symbol"/>
              </a:endParaRPr>
            </a:p>
          </p:txBody>
        </p:sp>
        <p:graphicFrame>
          <p:nvGraphicFramePr>
            <p:cNvPr id="23" name="Объект 2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77127093"/>
                </p:ext>
              </p:extLst>
            </p:nvPr>
          </p:nvGraphicFramePr>
          <p:xfrm>
            <a:off x="4820705" y="1094847"/>
            <a:ext cx="2522404" cy="403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308" name="Уравнение" r:id="rId11" imgW="1511280" imgH="241200" progId="Equation.3">
                    <p:embed/>
                  </p:oleObj>
                </mc:Choice>
                <mc:Fallback>
                  <p:oleObj name="Уравнение" r:id="rId11" imgW="1511280" imgH="241200" progId="Equation.3">
                    <p:embed/>
                    <p:pic>
                      <p:nvPicPr>
                        <p:cNvPr id="0" name="Picture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20705" y="1094847"/>
                          <a:ext cx="2522404" cy="4032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4" name="Объект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4658824"/>
              </p:ext>
            </p:extLst>
          </p:nvPr>
        </p:nvGraphicFramePr>
        <p:xfrm>
          <a:off x="569913" y="5681850"/>
          <a:ext cx="6083300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09" name="Уравнение" r:id="rId13" imgW="3644640" imgH="279360" progId="Equation.3">
                  <p:embed/>
                </p:oleObj>
              </mc:Choice>
              <mc:Fallback>
                <p:oleObj name="Уравнение" r:id="rId13" imgW="3644640" imgH="27936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913" y="5681850"/>
                        <a:ext cx="6083300" cy="466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Прямоугольник 24"/>
          <p:cNvSpPr/>
          <p:nvPr/>
        </p:nvSpPr>
        <p:spPr>
          <a:xfrm>
            <a:off x="489500" y="5237696"/>
            <a:ext cx="16425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/>
            <a:r>
              <a:rPr lang="ru-RU" sz="2400" i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Решение. </a:t>
            </a:r>
            <a:endParaRPr lang="en-US" sz="2400" i="1" dirty="0" smtClean="0">
              <a:solidFill>
                <a:schemeClr val="accent2">
                  <a:lumMod val="75000"/>
                </a:schemeClr>
              </a:solidFill>
              <a:latin typeface="Bookman Old Style" pitchFamily="18" charset="0"/>
              <a:sym typeface="Symbo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569913" y="325438"/>
            <a:ext cx="8001000" cy="707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ru-RU" sz="3600" i="1" dirty="0" smtClean="0">
                <a:solidFill>
                  <a:srgbClr val="C00000"/>
                </a:solidFill>
                <a:latin typeface="Bookman Old Style" pitchFamily="18" charset="0"/>
              </a:rPr>
              <a:t>Задания открытого банка задач</a:t>
            </a:r>
            <a:endParaRPr lang="en-US" sz="3600" b="1" i="1" dirty="0" smtClean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31" name="Группа 14"/>
          <p:cNvGrpSpPr/>
          <p:nvPr/>
        </p:nvGrpSpPr>
        <p:grpSpPr>
          <a:xfrm>
            <a:off x="433388" y="1198563"/>
            <a:ext cx="7034212" cy="806450"/>
            <a:chOff x="1" y="943518"/>
            <a:chExt cx="7034212" cy="806450"/>
          </a:xfrm>
        </p:grpSpPr>
        <p:sp>
          <p:nvSpPr>
            <p:cNvPr id="32" name="Прямоугольник 31"/>
            <p:cNvSpPr/>
            <p:nvPr/>
          </p:nvSpPr>
          <p:spPr>
            <a:xfrm>
              <a:off x="1" y="1063630"/>
              <a:ext cx="703421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14350" lvl="0" indent="-514350"/>
              <a:r>
                <a:rPr lang="en-US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4</a:t>
              </a:r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. Найдите значение выражения                  </a:t>
              </a:r>
              <a:endParaRPr lang="en-US" sz="2400" i="1" dirty="0" smtClean="0">
                <a:solidFill>
                  <a:srgbClr val="C00000"/>
                </a:solidFill>
                <a:latin typeface="Bookman Old Style" pitchFamily="18" charset="0"/>
                <a:sym typeface="Symbol"/>
              </a:endParaRPr>
            </a:p>
          </p:txBody>
        </p:sp>
        <p:graphicFrame>
          <p:nvGraphicFramePr>
            <p:cNvPr id="34" name="Объект 3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62215690"/>
                </p:ext>
              </p:extLst>
            </p:nvPr>
          </p:nvGraphicFramePr>
          <p:xfrm>
            <a:off x="5405438" y="943518"/>
            <a:ext cx="1463675" cy="806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349" name="Уравнение" r:id="rId3" imgW="876240" imgH="482400" progId="Equation.3">
                    <p:embed/>
                  </p:oleObj>
                </mc:Choice>
                <mc:Fallback>
                  <p:oleObj name="Уравнение" r:id="rId3" imgW="876240" imgH="482400" progId="Equation.3">
                    <p:embed/>
                    <p:pic>
                      <p:nvPicPr>
                        <p:cNvPr id="0" name="Picture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05438" y="943518"/>
                          <a:ext cx="1463675" cy="8064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5" name="Прямоугольник 34"/>
          <p:cNvSpPr/>
          <p:nvPr/>
        </p:nvSpPr>
        <p:spPr>
          <a:xfrm>
            <a:off x="433387" y="1706558"/>
            <a:ext cx="16425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/>
            <a:r>
              <a:rPr lang="ru-RU" sz="2400" i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Решение. </a:t>
            </a:r>
            <a:endParaRPr lang="en-US" sz="2400" i="1" dirty="0" smtClean="0">
              <a:solidFill>
                <a:schemeClr val="accent2">
                  <a:lumMod val="75000"/>
                </a:schemeClr>
              </a:solidFill>
              <a:latin typeface="Bookman Old Style" pitchFamily="18" charset="0"/>
              <a:sym typeface="Symbol"/>
            </a:endParaRPr>
          </a:p>
        </p:txBody>
      </p:sp>
      <p:graphicFrame>
        <p:nvGraphicFramePr>
          <p:cNvPr id="37" name="Объект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6341258"/>
              </p:ext>
            </p:extLst>
          </p:nvPr>
        </p:nvGraphicFramePr>
        <p:xfrm>
          <a:off x="569913" y="2156364"/>
          <a:ext cx="5367338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50" name="Формула" r:id="rId5" imgW="3213000" imgH="482400" progId="Equation.3">
                  <p:embed/>
                </p:oleObj>
              </mc:Choice>
              <mc:Fallback>
                <p:oleObj name="Формула" r:id="rId5" imgW="3213000" imgH="482400" progId="Equation.3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913" y="2156364"/>
                        <a:ext cx="5367338" cy="806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3" name="Группа 11"/>
          <p:cNvGrpSpPr/>
          <p:nvPr/>
        </p:nvGrpSpPr>
        <p:grpSpPr>
          <a:xfrm>
            <a:off x="423332" y="3217863"/>
            <a:ext cx="8466667" cy="847725"/>
            <a:chOff x="-25401" y="881059"/>
            <a:chExt cx="8171419" cy="847725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-25401" y="1063630"/>
              <a:ext cx="817141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14350" lvl="0" indent="-514350"/>
              <a:r>
                <a:rPr lang="en-US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5</a:t>
              </a:r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. Найдите значение выражения   </a:t>
              </a:r>
              <a:r>
                <a:rPr lang="en-US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  </a:t>
              </a:r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                        </a:t>
              </a:r>
              <a:endParaRPr lang="en-US" sz="2400" i="1" dirty="0" smtClean="0">
                <a:solidFill>
                  <a:srgbClr val="C00000"/>
                </a:solidFill>
                <a:latin typeface="Bookman Old Style" pitchFamily="18" charset="0"/>
                <a:sym typeface="Symbol"/>
              </a:endParaRPr>
            </a:p>
          </p:txBody>
        </p:sp>
        <p:graphicFrame>
          <p:nvGraphicFramePr>
            <p:cNvPr id="27" name="Объект 2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81090653"/>
                </p:ext>
              </p:extLst>
            </p:nvPr>
          </p:nvGraphicFramePr>
          <p:xfrm>
            <a:off x="5211969" y="881059"/>
            <a:ext cx="2459086" cy="8477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351" name="Уравнение" r:id="rId7" imgW="1473120" imgH="507960" progId="Equation.3">
                    <p:embed/>
                  </p:oleObj>
                </mc:Choice>
                <mc:Fallback>
                  <p:oleObj name="Уравнение" r:id="rId7" imgW="1473120" imgH="50796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11969" y="881059"/>
                          <a:ext cx="2459086" cy="8477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3" name="Прямоугольник 32"/>
          <p:cNvSpPr/>
          <p:nvPr/>
        </p:nvSpPr>
        <p:spPr>
          <a:xfrm>
            <a:off x="433387" y="3894176"/>
            <a:ext cx="16425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/>
            <a:r>
              <a:rPr lang="ru-RU" sz="2400" i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Решение. </a:t>
            </a:r>
            <a:endParaRPr lang="en-US" sz="2400" i="1" dirty="0" smtClean="0">
              <a:solidFill>
                <a:schemeClr val="accent2">
                  <a:lumMod val="75000"/>
                </a:schemeClr>
              </a:solidFill>
              <a:latin typeface="Bookman Old Style" pitchFamily="18" charset="0"/>
              <a:sym typeface="Symbol"/>
            </a:endParaRPr>
          </a:p>
        </p:txBody>
      </p:sp>
      <p:graphicFrame>
        <p:nvGraphicFramePr>
          <p:cNvPr id="36" name="Объект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8723215"/>
              </p:ext>
            </p:extLst>
          </p:nvPr>
        </p:nvGraphicFramePr>
        <p:xfrm>
          <a:off x="569913" y="4372514"/>
          <a:ext cx="7470775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52" name="Формула" r:id="rId9" imgW="4635360" imgH="507960" progId="Equation.3">
                  <p:embed/>
                </p:oleObj>
              </mc:Choice>
              <mc:Fallback>
                <p:oleObj name="Формула" r:id="rId9" imgW="463536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913" y="4372514"/>
                        <a:ext cx="7470775" cy="847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9894060"/>
              </p:ext>
            </p:extLst>
          </p:nvPr>
        </p:nvGraphicFramePr>
        <p:xfrm>
          <a:off x="385762" y="5311249"/>
          <a:ext cx="8412162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53" name="Формула" r:id="rId11" imgW="5219640" imgH="444240" progId="Equation.3">
                  <p:embed/>
                </p:oleObj>
              </mc:Choice>
              <mc:Fallback>
                <p:oleObj name="Формула" r:id="rId11" imgW="521964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762" y="5311249"/>
                        <a:ext cx="8412162" cy="742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utoUpdateAnimBg="0"/>
      <p:bldP spid="3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569913" y="1445321"/>
            <a:ext cx="16425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/>
            <a:r>
              <a:rPr lang="ru-RU" sz="2400" i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Решение. </a:t>
            </a:r>
            <a:endParaRPr lang="en-US" sz="2400" i="1" dirty="0" smtClean="0">
              <a:solidFill>
                <a:schemeClr val="accent2">
                  <a:lumMod val="75000"/>
                </a:schemeClr>
              </a:solidFill>
              <a:latin typeface="Bookman Old Style" pitchFamily="18" charset="0"/>
              <a:sym typeface="Symbol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569913" y="325438"/>
            <a:ext cx="8001000" cy="707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ru-RU" sz="3600" i="1" dirty="0" smtClean="0">
                <a:solidFill>
                  <a:srgbClr val="C00000"/>
                </a:solidFill>
                <a:latin typeface="Bookman Old Style" pitchFamily="18" charset="0"/>
              </a:rPr>
              <a:t>Задания открытого банка задач</a:t>
            </a:r>
            <a:endParaRPr lang="en-US" sz="3600" b="1" i="1" dirty="0" smtClean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1" name="Группа 20"/>
          <p:cNvGrpSpPr/>
          <p:nvPr/>
        </p:nvGrpSpPr>
        <p:grpSpPr>
          <a:xfrm>
            <a:off x="569912" y="3611033"/>
            <a:ext cx="8635999" cy="957711"/>
            <a:chOff x="491226" y="1141378"/>
            <a:chExt cx="8635999" cy="957711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491226" y="1268092"/>
              <a:ext cx="863599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14350" lvl="0" indent="-514350"/>
              <a:r>
                <a:rPr lang="en-US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7</a:t>
              </a:r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. Найдите значение выражения    </a:t>
              </a:r>
              <a:r>
                <a:rPr lang="en-US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 </a:t>
              </a:r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                 </a:t>
              </a:r>
              <a:endParaRPr lang="en-US" sz="2400" i="1" dirty="0" smtClean="0">
                <a:solidFill>
                  <a:prstClr val="black"/>
                </a:solidFill>
                <a:latin typeface="Bookman Old Style" pitchFamily="18" charset="0"/>
              </a:endParaRPr>
            </a:p>
            <a:p>
              <a:pPr marL="514350" lvl="0" indent="-514350"/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при х</a:t>
              </a:r>
              <a:r>
                <a:rPr lang="en-US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 </a:t>
              </a:r>
              <a:r>
                <a:rPr lang="en-US" sz="2400" dirty="0" smtClean="0">
                  <a:solidFill>
                    <a:prstClr val="black"/>
                  </a:solidFill>
                  <a:latin typeface="Bookman Old Style" pitchFamily="18" charset="0"/>
                </a:rPr>
                <a:t>&gt; 0.</a:t>
              </a:r>
              <a:endParaRPr lang="en-US" sz="2400" dirty="0" smtClean="0">
                <a:solidFill>
                  <a:srgbClr val="C00000"/>
                </a:solidFill>
                <a:latin typeface="Bookman Old Style" pitchFamily="18" charset="0"/>
                <a:sym typeface="Symbol"/>
              </a:endParaRPr>
            </a:p>
          </p:txBody>
        </p:sp>
        <p:graphicFrame>
          <p:nvGraphicFramePr>
            <p:cNvPr id="19" name="Объект 1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66054269"/>
                </p:ext>
              </p:extLst>
            </p:nvPr>
          </p:nvGraphicFramePr>
          <p:xfrm>
            <a:off x="5896135" y="1141378"/>
            <a:ext cx="1819275" cy="7635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456" name="Уравнение" r:id="rId3" imgW="1091880" imgH="457200" progId="Equation.3">
                    <p:embed/>
                  </p:oleObj>
                </mc:Choice>
                <mc:Fallback>
                  <p:oleObj name="Уравнение" r:id="rId3" imgW="1091880" imgH="457200" progId="Equation.3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96135" y="1141378"/>
                          <a:ext cx="1819275" cy="76358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5940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5497250"/>
              </p:ext>
            </p:extLst>
          </p:nvPr>
        </p:nvGraphicFramePr>
        <p:xfrm>
          <a:off x="569912" y="1845587"/>
          <a:ext cx="6926262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57" name="Уравнение" r:id="rId5" imgW="4152600" imgH="482400" progId="Equation.3">
                  <p:embed/>
                </p:oleObj>
              </mc:Choice>
              <mc:Fallback>
                <p:oleObj name="Уравнение" r:id="rId5" imgW="4152600" imgH="48240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912" y="1845587"/>
                        <a:ext cx="6926262" cy="806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8656243"/>
              </p:ext>
            </p:extLst>
          </p:nvPr>
        </p:nvGraphicFramePr>
        <p:xfrm>
          <a:off x="569913" y="2763079"/>
          <a:ext cx="3686175" cy="763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58" name="Уравнение" r:id="rId7" imgW="2209680" imgH="457200" progId="Equation.3">
                  <p:embed/>
                </p:oleObj>
              </mc:Choice>
              <mc:Fallback>
                <p:oleObj name="Уравнение" r:id="rId7" imgW="2209680" imgH="45720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913" y="2763079"/>
                        <a:ext cx="3686175" cy="763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" name="Группа 19"/>
          <p:cNvGrpSpPr/>
          <p:nvPr/>
        </p:nvGrpSpPr>
        <p:grpSpPr>
          <a:xfrm>
            <a:off x="598303" y="905594"/>
            <a:ext cx="7594440" cy="763587"/>
            <a:chOff x="491227" y="1141414"/>
            <a:chExt cx="7594440" cy="763587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491227" y="1294642"/>
              <a:ext cx="759444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14350" lvl="0" indent="-514350"/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6. Найдите значение выражения  </a:t>
              </a:r>
              <a:endParaRPr lang="en-US" sz="2400" i="1" dirty="0" smtClean="0">
                <a:solidFill>
                  <a:srgbClr val="C00000"/>
                </a:solidFill>
                <a:latin typeface="Bookman Old Style" pitchFamily="18" charset="0"/>
                <a:sym typeface="Symbol"/>
              </a:endParaRPr>
            </a:p>
          </p:txBody>
        </p:sp>
        <p:graphicFrame>
          <p:nvGraphicFramePr>
            <p:cNvPr id="25" name="Объект 2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75977522"/>
                </p:ext>
              </p:extLst>
            </p:nvPr>
          </p:nvGraphicFramePr>
          <p:xfrm>
            <a:off x="5962650" y="1141414"/>
            <a:ext cx="1566863" cy="763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459" name="Уравнение" r:id="rId9" imgW="939600" imgH="457200" progId="Equation.3">
                    <p:embed/>
                  </p:oleObj>
                </mc:Choice>
                <mc:Fallback>
                  <p:oleObj name="Уравнение" r:id="rId9" imgW="939600" imgH="4572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962650" y="1141414"/>
                          <a:ext cx="1566863" cy="76358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6" name="Объект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3654765"/>
              </p:ext>
            </p:extLst>
          </p:nvPr>
        </p:nvGraphicFramePr>
        <p:xfrm>
          <a:off x="598303" y="4981303"/>
          <a:ext cx="7727950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60" name="Уравнение" r:id="rId11" imgW="4635360" imgH="507960" progId="Equation.3">
                  <p:embed/>
                </p:oleObj>
              </mc:Choice>
              <mc:Fallback>
                <p:oleObj name="Уравнение" r:id="rId11" imgW="463536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8303" y="4981303"/>
                        <a:ext cx="7727950" cy="849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9961649"/>
              </p:ext>
            </p:extLst>
          </p:nvPr>
        </p:nvGraphicFramePr>
        <p:xfrm>
          <a:off x="603410" y="5814066"/>
          <a:ext cx="1333500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61" name="Уравнение" r:id="rId13" imgW="799920" imgH="457200" progId="Equation.3">
                  <p:embed/>
                </p:oleObj>
              </mc:Choice>
              <mc:Fallback>
                <p:oleObj name="Уравнение" r:id="rId13" imgW="79992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410" y="5814066"/>
                        <a:ext cx="1333500" cy="765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Прямоугольник 27"/>
          <p:cNvSpPr/>
          <p:nvPr/>
        </p:nvSpPr>
        <p:spPr>
          <a:xfrm>
            <a:off x="569912" y="4504740"/>
            <a:ext cx="16425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/>
            <a:r>
              <a:rPr lang="ru-RU" sz="2400" i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Решение. </a:t>
            </a:r>
            <a:endParaRPr lang="en-US" sz="2400" i="1" dirty="0" smtClean="0">
              <a:solidFill>
                <a:schemeClr val="accent2">
                  <a:lumMod val="75000"/>
                </a:schemeClr>
              </a:solidFill>
              <a:latin typeface="Bookman Old Style" pitchFamily="18" charset="0"/>
              <a:sym typeface="Symbo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569913" y="325438"/>
            <a:ext cx="8001000" cy="707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ru-RU" sz="3600" i="1" dirty="0" smtClean="0">
                <a:solidFill>
                  <a:srgbClr val="C00000"/>
                </a:solidFill>
                <a:latin typeface="Bookman Old Style" pitchFamily="18" charset="0"/>
              </a:rPr>
              <a:t>Задания открытого банка задач</a:t>
            </a:r>
            <a:endParaRPr lang="en-US" sz="3600" b="1" i="1" dirty="0" smtClean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1" name="Группа 20"/>
          <p:cNvGrpSpPr/>
          <p:nvPr/>
        </p:nvGrpSpPr>
        <p:grpSpPr>
          <a:xfrm>
            <a:off x="569912" y="996950"/>
            <a:ext cx="8635999" cy="947121"/>
            <a:chOff x="491226" y="1151968"/>
            <a:chExt cx="8635999" cy="947121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491226" y="1268092"/>
              <a:ext cx="863599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14350" lvl="0" indent="-514350"/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8. Найдите значение выражения    </a:t>
              </a:r>
              <a:r>
                <a:rPr lang="en-US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 </a:t>
              </a:r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                 </a:t>
              </a:r>
              <a:endParaRPr lang="en-US" sz="2400" i="1" dirty="0" smtClean="0">
                <a:solidFill>
                  <a:prstClr val="black"/>
                </a:solidFill>
                <a:latin typeface="Bookman Old Style" pitchFamily="18" charset="0"/>
              </a:endParaRPr>
            </a:p>
            <a:p>
              <a:pPr marL="514350" lvl="0" indent="-514350"/>
              <a:r>
                <a:rPr lang="ru-RU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при х</a:t>
              </a:r>
              <a:r>
                <a:rPr lang="en-US" sz="2400" i="1" dirty="0" smtClean="0">
                  <a:solidFill>
                    <a:prstClr val="black"/>
                  </a:solidFill>
                  <a:latin typeface="Bookman Old Style" pitchFamily="18" charset="0"/>
                </a:rPr>
                <a:t> </a:t>
              </a:r>
              <a:r>
                <a:rPr lang="en-US" sz="2400" dirty="0" smtClean="0">
                  <a:solidFill>
                    <a:prstClr val="black"/>
                  </a:solidFill>
                  <a:latin typeface="Bookman Old Style" pitchFamily="18" charset="0"/>
                </a:rPr>
                <a:t>= 3.</a:t>
              </a:r>
              <a:endParaRPr lang="en-US" sz="2400" dirty="0" smtClean="0">
                <a:solidFill>
                  <a:srgbClr val="C00000"/>
                </a:solidFill>
                <a:latin typeface="Bookman Old Style" pitchFamily="18" charset="0"/>
                <a:sym typeface="Symbol"/>
              </a:endParaRPr>
            </a:p>
          </p:txBody>
        </p:sp>
        <p:graphicFrame>
          <p:nvGraphicFramePr>
            <p:cNvPr id="19" name="Объект 1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82182963"/>
                </p:ext>
              </p:extLst>
            </p:nvPr>
          </p:nvGraphicFramePr>
          <p:xfrm>
            <a:off x="5798239" y="1151968"/>
            <a:ext cx="2897188" cy="7635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483" name="Уравнение" r:id="rId3" imgW="1739880" imgH="457200" progId="Equation.3">
                    <p:embed/>
                  </p:oleObj>
                </mc:Choice>
                <mc:Fallback>
                  <p:oleObj name="Уравнение" r:id="rId3" imgW="1739880" imgH="4572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98239" y="1151968"/>
                          <a:ext cx="2897188" cy="76358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6" name="Объект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1391305"/>
              </p:ext>
            </p:extLst>
          </p:nvPr>
        </p:nvGraphicFramePr>
        <p:xfrm>
          <a:off x="569912" y="2366971"/>
          <a:ext cx="6310313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4" name="Уравнение" r:id="rId5" imgW="3784320" imgH="507960" progId="Equation.3">
                  <p:embed/>
                </p:oleObj>
              </mc:Choice>
              <mc:Fallback>
                <p:oleObj name="Уравнение" r:id="rId5" imgW="378432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912" y="2366971"/>
                        <a:ext cx="6310313" cy="849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361077"/>
              </p:ext>
            </p:extLst>
          </p:nvPr>
        </p:nvGraphicFramePr>
        <p:xfrm>
          <a:off x="569912" y="3265438"/>
          <a:ext cx="7789862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5" name="Уравнение" r:id="rId7" imgW="4673520" imgH="457200" progId="Equation.3">
                  <p:embed/>
                </p:oleObj>
              </mc:Choice>
              <mc:Fallback>
                <p:oleObj name="Уравнение" r:id="rId7" imgW="467352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912" y="3265438"/>
                        <a:ext cx="7789862" cy="765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Прямоугольник 27"/>
          <p:cNvSpPr/>
          <p:nvPr/>
        </p:nvSpPr>
        <p:spPr>
          <a:xfrm>
            <a:off x="569912" y="1880067"/>
            <a:ext cx="16425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/>
            <a:r>
              <a:rPr lang="ru-RU" sz="2400" i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Решение. </a:t>
            </a:r>
            <a:endParaRPr lang="en-US" sz="2400" i="1" dirty="0" smtClean="0">
              <a:solidFill>
                <a:schemeClr val="accent2">
                  <a:lumMod val="75000"/>
                </a:schemeClr>
              </a:solidFill>
              <a:latin typeface="Bookman Old Style" pitchFamily="18" charset="0"/>
              <a:sym typeface="Symbol"/>
            </a:endParaRPr>
          </a:p>
        </p:txBody>
      </p:sp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1061368"/>
              </p:ext>
            </p:extLst>
          </p:nvPr>
        </p:nvGraphicFramePr>
        <p:xfrm>
          <a:off x="569912" y="4196338"/>
          <a:ext cx="2668588" cy="34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6" name="Уравнение" r:id="rId9" imgW="1600200" imgH="203040" progId="Equation.3">
                  <p:embed/>
                </p:oleObj>
              </mc:Choice>
              <mc:Fallback>
                <p:oleObj name="Уравнение" r:id="rId9" imgW="16002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912" y="4196338"/>
                        <a:ext cx="2668588" cy="341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Объект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3679849"/>
              </p:ext>
            </p:extLst>
          </p:nvPr>
        </p:nvGraphicFramePr>
        <p:xfrm>
          <a:off x="569912" y="4703375"/>
          <a:ext cx="4870450" cy="34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7" name="Уравнение" r:id="rId11" imgW="2920680" imgH="203040" progId="Equation.3">
                  <p:embed/>
                </p:oleObj>
              </mc:Choice>
              <mc:Fallback>
                <p:oleObj name="Уравнение" r:id="rId11" imgW="29206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912" y="4703375"/>
                        <a:ext cx="4870450" cy="341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94603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573088" y="455627"/>
            <a:ext cx="8001000" cy="707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ru-RU" sz="3200" i="1" dirty="0" smtClean="0">
                <a:solidFill>
                  <a:srgbClr val="C00000"/>
                </a:solidFill>
                <a:latin typeface="Bookman Old Style" pitchFamily="18" charset="0"/>
              </a:rPr>
              <a:t>Использованы материалы:</a:t>
            </a:r>
            <a:endParaRPr lang="en-US" sz="3200" b="1" i="1" dirty="0" smtClean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5654" y="1113433"/>
            <a:ext cx="84158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lvl="0" indent="-271463">
              <a:buFont typeface="Arial" pitchFamily="34" charset="0"/>
              <a:buChar char="•"/>
            </a:pPr>
            <a:r>
              <a:rPr lang="en-US" sz="2000" i="1" dirty="0" smtClean="0">
                <a:solidFill>
                  <a:prstClr val="black"/>
                </a:solidFill>
                <a:latin typeface="Bookman Old Style" pitchFamily="18" charset="0"/>
                <a:hlinkClick r:id="rId2"/>
              </a:rPr>
              <a:t>http://mathege.ru/or/ege/Main.html</a:t>
            </a:r>
            <a:endParaRPr lang="ru-RU" sz="2000" i="1" dirty="0" smtClean="0">
              <a:solidFill>
                <a:prstClr val="black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81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lling a Product or Servic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Другая 1">
      <a:majorFont>
        <a:latin typeface="Century Gothic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elling a Product or Service 1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AAAAAA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lling a Product or Service 2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FFFFFF"/>
        </a:accent3>
        <a:accent4>
          <a:srgbClr val="000056"/>
        </a:accent4>
        <a:accent5>
          <a:srgbClr val="B8E2FF"/>
        </a:accent5>
        <a:accent6>
          <a:srgbClr val="E75CE7"/>
        </a:accent6>
        <a:hlink>
          <a:srgbClr val="CC00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Serv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C8C8C8"/>
        </a:accent6>
        <a:hlink>
          <a:srgbClr val="3333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Service 4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CC9900"/>
        </a:accent1>
        <a:accent2>
          <a:srgbClr val="996600"/>
        </a:accent2>
        <a:accent3>
          <a:srgbClr val="AAAAAA"/>
        </a:accent3>
        <a:accent4>
          <a:srgbClr val="D4D4D4"/>
        </a:accent4>
        <a:accent5>
          <a:srgbClr val="E2CAAA"/>
        </a:accent5>
        <a:accent6>
          <a:srgbClr val="8A5C00"/>
        </a:accent6>
        <a:hlink>
          <a:srgbClr val="CCCC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2597</TotalTime>
  <Words>110</Words>
  <Application>Microsoft Office PowerPoint</Application>
  <PresentationFormat>Экран (4:3)</PresentationFormat>
  <Paragraphs>28</Paragraphs>
  <Slides>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6</vt:i4>
      </vt:variant>
    </vt:vector>
  </HeadingPairs>
  <TitlesOfParts>
    <vt:vector size="15" baseType="lpstr">
      <vt:lpstr>Arial</vt:lpstr>
      <vt:lpstr>Bookman Old Style</vt:lpstr>
      <vt:lpstr>Century Gothic</vt:lpstr>
      <vt:lpstr>Symbol</vt:lpstr>
      <vt:lpstr>Tahoma</vt:lpstr>
      <vt:lpstr>Times New Roman</vt:lpstr>
      <vt:lpstr>Selling a Product or Service</vt:lpstr>
      <vt:lpstr>Уравнение</vt:lpstr>
      <vt:lpstr>Формула</vt:lpstr>
      <vt:lpstr>Решение  заданий   I части Квадратный корень по материалам открытого банка  задач ЕГЭ по математике 2016 года http://mathege.ru/or/ege/Main.html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Свойства функции</dc:title>
  <dc:creator>МОУ "Средняя школа №24"</dc:creator>
  <cp:lastModifiedBy>User</cp:lastModifiedBy>
  <cp:revision>147</cp:revision>
  <dcterms:created xsi:type="dcterms:W3CDTF">2006-11-17T10:56:14Z</dcterms:created>
  <dcterms:modified xsi:type="dcterms:W3CDTF">2016-11-25T14:52:12Z</dcterms:modified>
</cp:coreProperties>
</file>