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5EA4"/>
    <a:srgbClr val="0D29B3"/>
    <a:srgbClr val="CBB8E9"/>
    <a:srgbClr val="FFA8A7"/>
    <a:srgbClr val="BBD2F1"/>
    <a:srgbClr val="FFC000"/>
    <a:srgbClr val="37441C"/>
    <a:srgbClr val="262F13"/>
    <a:srgbClr val="AAC37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6433" autoAdjust="0"/>
  </p:normalViewPr>
  <p:slideViewPr>
    <p:cSldViewPr snapToGrid="0">
      <p:cViewPr varScale="1">
        <p:scale>
          <a:sx n="67" d="100"/>
          <a:sy n="67" d="100"/>
        </p:scale>
        <p:origin x="-1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image" Target="../media/image28.wmf"/><Relationship Id="rId7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6.wmf"/><Relationship Id="rId7" Type="http://schemas.openxmlformats.org/officeDocument/2006/relationships/image" Target="../media/image38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Relationship Id="rId6" Type="http://schemas.openxmlformats.org/officeDocument/2006/relationships/image" Target="../media/image14.wmf"/><Relationship Id="rId5" Type="http://schemas.openxmlformats.org/officeDocument/2006/relationships/image" Target="../media/image30.wmf"/><Relationship Id="rId4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7" Type="http://schemas.openxmlformats.org/officeDocument/2006/relationships/image" Target="../media/image53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4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7" Type="http://schemas.openxmlformats.org/officeDocument/2006/relationships/image" Target="../media/image65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6" Type="http://schemas.openxmlformats.org/officeDocument/2006/relationships/image" Target="../media/image64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7" Type="http://schemas.openxmlformats.org/officeDocument/2006/relationships/image" Target="../media/image72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59.wmf"/><Relationship Id="rId1" Type="http://schemas.openxmlformats.org/officeDocument/2006/relationships/image" Target="../media/image73.wmf"/><Relationship Id="rId5" Type="http://schemas.openxmlformats.org/officeDocument/2006/relationships/image" Target="../media/image76.wmf"/><Relationship Id="rId4" Type="http://schemas.openxmlformats.org/officeDocument/2006/relationships/image" Target="../media/image75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image" Target="../media/image79.wmf"/><Relationship Id="rId7" Type="http://schemas.openxmlformats.org/officeDocument/2006/relationships/image" Target="../media/image83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6" Type="http://schemas.openxmlformats.org/officeDocument/2006/relationships/image" Target="../media/image90.wmf"/><Relationship Id="rId5" Type="http://schemas.openxmlformats.org/officeDocument/2006/relationships/image" Target="../media/image89.wmf"/><Relationship Id="rId4" Type="http://schemas.openxmlformats.org/officeDocument/2006/relationships/image" Target="../media/image88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6" Type="http://schemas.openxmlformats.org/officeDocument/2006/relationships/image" Target="../media/image96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gia.ru/or/gia12/Main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oleObject" Target="../embeddings/oleObject23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63.bin"/><Relationship Id="rId5" Type="http://schemas.openxmlformats.org/officeDocument/2006/relationships/oleObject" Target="../embeddings/oleObject62.bin"/><Relationship Id="rId10" Type="http://schemas.openxmlformats.org/officeDocument/2006/relationships/oleObject" Target="../embeddings/oleObject67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68.bin"/><Relationship Id="rId9" Type="http://schemas.openxmlformats.org/officeDocument/2006/relationships/oleObject" Target="../embeddings/oleObject73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7.bin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2.bin"/><Relationship Id="rId11" Type="http://schemas.openxmlformats.org/officeDocument/2006/relationships/oleObject" Target="../embeddings/oleObject87.bin"/><Relationship Id="rId5" Type="http://schemas.openxmlformats.org/officeDocument/2006/relationships/oleObject" Target="../embeddings/oleObject81.bin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0.bin"/><Relationship Id="rId9" Type="http://schemas.openxmlformats.org/officeDocument/2006/relationships/oleObject" Target="../embeddings/oleObject8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9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90.bin"/><Relationship Id="rId5" Type="http://schemas.openxmlformats.org/officeDocument/2006/relationships/oleObject" Target="../embeddings/oleObject89.bin"/><Relationship Id="rId4" Type="http://schemas.openxmlformats.org/officeDocument/2006/relationships/oleObject" Target="../embeddings/oleObject88.bin"/><Relationship Id="rId9" Type="http://schemas.openxmlformats.org/officeDocument/2006/relationships/oleObject" Target="../embeddings/oleObject93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8.bin"/><Relationship Id="rId3" Type="http://schemas.openxmlformats.org/officeDocument/2006/relationships/image" Target="../media/image2.png"/><Relationship Id="rId7" Type="http://schemas.openxmlformats.org/officeDocument/2006/relationships/oleObject" Target="../embeddings/oleObject9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6.bin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Relationship Id="rId9" Type="http://schemas.openxmlformats.org/officeDocument/2006/relationships/oleObject" Target="../embeddings/oleObject9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334125"/>
          </a:xfrm>
          <a:solidFill>
            <a:srgbClr val="FFFFFF">
              <a:alpha val="50196"/>
            </a:srgbClr>
          </a:solidFill>
          <a:ln>
            <a:noFill/>
          </a:ln>
        </p:spPr>
        <p:txBody>
          <a:bodyPr>
            <a:noAutofit/>
          </a:bodyPr>
          <a:lstStyle/>
          <a:p>
            <a:pPr>
              <a:lnSpc>
                <a:spcPct val="114000"/>
              </a:lnSpc>
            </a:pPr>
            <a: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1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Теорема </a:t>
            </a:r>
            <a: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Пифагора</a:t>
            </a:r>
            <a:br>
              <a:rPr lang="ru-RU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Решение заданий №9 и №11</a:t>
            </a:r>
            <a: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материалам открытого банка </a:t>
            </a:r>
            <a:b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 </a:t>
            </a:r>
            <a:r>
              <a:rPr lang="ru-RU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ОГЭ </a:t>
            </a:r>
            <a:r>
              <a:rPr lang="ru-RU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по математике 2016 года</a:t>
            </a:r>
            <a: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en-US" sz="32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en-US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http://</a:t>
            </a:r>
            <a:r>
              <a:rPr lang="en-US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hlinkClick r:id="rId3"/>
              </a:rPr>
              <a:t>www.mathgia.ru/or/gia12/Main.html</a:t>
            </a: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3200" b="1" i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ru-RU" sz="3200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23875"/>
          </a:xfrm>
          <a:noFill/>
        </p:spPr>
        <p:txBody>
          <a:bodyPr>
            <a:normAutofit fontScale="92500"/>
          </a:bodyPr>
          <a:lstStyle/>
          <a:p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СОШ №5 – «Школа здоровья и развития»</a:t>
            </a:r>
            <a:r>
              <a:rPr lang="en-US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smtClean="0">
                <a:solidFill>
                  <a:srgbClr val="385D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 Радужный</a:t>
            </a:r>
            <a:endParaRPr lang="ru-RU" sz="2400" dirty="0">
              <a:solidFill>
                <a:srgbClr val="385D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0" y="6334125"/>
            <a:ext cx="9144000" cy="523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Учитель математики: Семёнова Елена Юрьевна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952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Заголовок 3"/>
          <p:cNvSpPr txBox="1">
            <a:spLocks/>
          </p:cNvSpPr>
          <p:nvPr/>
        </p:nvSpPr>
        <p:spPr>
          <a:xfrm>
            <a:off x="0" y="0"/>
            <a:ext cx="9144000" cy="63869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Теорема Пифагора</a:t>
            </a:r>
            <a:endParaRPr lang="ru-RU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961418" y="2299186"/>
            <a:ext cx="3235910" cy="649287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4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4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ru-RU" sz="40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AutoShape 14" descr="Циновка"/>
          <p:cNvSpPr>
            <a:spLocks noChangeArrowheads="1"/>
          </p:cNvSpPr>
          <p:nvPr/>
        </p:nvSpPr>
        <p:spPr bwMode="auto">
          <a:xfrm>
            <a:off x="3165522" y="3259632"/>
            <a:ext cx="2881313" cy="1512887"/>
          </a:xfrm>
          <a:prstGeom prst="rtTriangle">
            <a:avLst/>
          </a:prstGeom>
          <a:gradFill flip="none" rotWithShape="1">
            <a:gsLst>
              <a:gs pos="0">
                <a:srgbClr val="95B3D7">
                  <a:tint val="66000"/>
                  <a:satMod val="160000"/>
                </a:srgbClr>
              </a:gs>
              <a:gs pos="50000">
                <a:srgbClr val="95B3D7">
                  <a:tint val="44500"/>
                  <a:satMod val="160000"/>
                </a:srgbClr>
              </a:gs>
              <a:gs pos="100000">
                <a:srgbClr val="95B3D7">
                  <a:tint val="23500"/>
                  <a:satMod val="160000"/>
                </a:srgbClr>
              </a:gs>
            </a:gsLst>
            <a:lin ang="0" scaled="1"/>
            <a:tileRect/>
          </a:gra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4499433" y="3413108"/>
            <a:ext cx="4524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3600" i="1" dirty="0" smtClean="0">
                <a:latin typeface="Century Schoolbook" panose="02040604050505020304" pitchFamily="18" charset="0"/>
              </a:rPr>
              <a:t>c</a:t>
            </a:r>
            <a:endParaRPr lang="ru-RU" altLang="ru-RU" sz="3600" i="1" dirty="0" smtClean="0">
              <a:latin typeface="Century Schoolbook" panose="02040604050505020304" pitchFamily="18" charset="0"/>
            </a:endParaRPr>
          </a:p>
        </p:txBody>
      </p: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4291573" y="4684029"/>
            <a:ext cx="4391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3600" i="1" dirty="0" smtClean="0">
                <a:latin typeface="Century Schoolbook" panose="02040604050505020304" pitchFamily="18" charset="0"/>
              </a:rPr>
              <a:t>b</a:t>
            </a:r>
            <a:endParaRPr lang="ru-RU" altLang="ru-RU" sz="3600" i="1" dirty="0" smtClean="0">
              <a:latin typeface="Century Schoolbook" panose="02040604050505020304" pitchFamily="18" charset="0"/>
            </a:endParaRPr>
          </a:p>
        </p:txBody>
      </p:sp>
      <p:sp>
        <p:nvSpPr>
          <p:cNvPr id="26" name="Rectangle 53"/>
          <p:cNvSpPr>
            <a:spLocks noChangeArrowheads="1"/>
          </p:cNvSpPr>
          <p:nvPr/>
        </p:nvSpPr>
        <p:spPr bwMode="auto">
          <a:xfrm>
            <a:off x="3166441" y="4531237"/>
            <a:ext cx="230908" cy="247242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353961" y="1108853"/>
            <a:ext cx="8450825" cy="943511"/>
          </a:xfrm>
          <a:prstGeom prst="round2DiagRect">
            <a:avLst>
              <a:gd name="adj1" fmla="val 21386"/>
              <a:gd name="adj2" fmla="val 0"/>
            </a:avLst>
          </a:prstGeom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В прямоугольном треугольнике квадрат гипотенузы равен сумме квадратов катетов.</a:t>
            </a:r>
            <a:endParaRPr lang="ru-RU" sz="2400" i="1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615383" y="3656439"/>
            <a:ext cx="5774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i="1" dirty="0" smtClean="0"/>
              <a:t> a</a:t>
            </a:r>
            <a:endParaRPr lang="ru-RU" altLang="ru-RU" sz="3600" i="1" dirty="0"/>
          </a:p>
        </p:txBody>
      </p:sp>
    </p:spTree>
    <p:extLst>
      <p:ext uri="{BB962C8B-B14F-4D97-AF65-F5344CB8AC3E}">
        <p14:creationId xmlns="" xmlns:p14="http://schemas.microsoft.com/office/powerpoint/2010/main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080355" y="1493367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п/у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40</a:t>
            </a:r>
            <a:r>
              <a:rPr lang="ru-RU" sz="2400" i="1" dirty="0" smtClean="0">
                <a:cs typeface="Times New Roman" panose="02020603050405020304" pitchFamily="18" charset="0"/>
              </a:rPr>
              <a:t>, ВС = </a:t>
            </a:r>
            <a:r>
              <a:rPr lang="ru-RU" sz="2400" dirty="0" smtClean="0">
                <a:cs typeface="Times New Roman" panose="02020603050405020304" pitchFamily="18" charset="0"/>
              </a:rPr>
              <a:t>32.</a:t>
            </a:r>
            <a:endParaRPr lang="ru-RU" sz="2400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379285" y="1467843"/>
            <a:ext cx="3224962" cy="2231435"/>
            <a:chOff x="379285" y="2459926"/>
            <a:chExt cx="3224962" cy="2231435"/>
          </a:xfrm>
        </p:grpSpPr>
        <p:sp>
          <p:nvSpPr>
            <p:cNvPr id="3" name="Прямоугольный треугольник 2"/>
            <p:cNvSpPr/>
            <p:nvPr/>
          </p:nvSpPr>
          <p:spPr>
            <a:xfrm>
              <a:off x="872067" y="2819401"/>
              <a:ext cx="2466590" cy="1482973"/>
            </a:xfrm>
            <a:prstGeom prst="rtTriangl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3105392" y="4186077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В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>
              <a:off x="427575" y="2459926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А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2" name="TextBox 31"/>
            <p:cNvSpPr txBox="1">
              <a:spLocks noChangeArrowheads="1"/>
            </p:cNvSpPr>
            <p:nvPr/>
          </p:nvSpPr>
          <p:spPr bwMode="auto">
            <a:xfrm>
              <a:off x="379285" y="4186077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С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1731416" y="4229696"/>
              <a:ext cx="6639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32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38" name="TextBox 37"/>
            <p:cNvSpPr txBox="1">
              <a:spLocks noChangeArrowheads="1"/>
            </p:cNvSpPr>
            <p:nvPr/>
          </p:nvSpPr>
          <p:spPr bwMode="auto">
            <a:xfrm>
              <a:off x="1857802" y="3157918"/>
              <a:ext cx="6639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40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872067" y="4058604"/>
              <a:ext cx="251883" cy="243770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4080355" y="2389595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9284" y="486613"/>
            <a:ext cx="8392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Найдите площадь прямоугольного треугольника, если его катет и гипотенуза равны соответственно </a:t>
            </a:r>
            <a:r>
              <a:rPr lang="ru-RU" sz="2200" dirty="0" smtClean="0">
                <a:solidFill>
                  <a:srgbClr val="4D4B41"/>
                </a:solidFill>
              </a:rPr>
              <a:t>32</a:t>
            </a:r>
            <a:r>
              <a:rPr lang="ru-RU" sz="2200" i="1" dirty="0" smtClean="0">
                <a:solidFill>
                  <a:srgbClr val="4D4B41"/>
                </a:solidFill>
              </a:rPr>
              <a:t> </a:t>
            </a:r>
            <a:r>
              <a:rPr lang="ru-RU" sz="2200" i="1" dirty="0">
                <a:solidFill>
                  <a:srgbClr val="4D4B41"/>
                </a:solidFill>
              </a:rPr>
              <a:t>и </a:t>
            </a:r>
            <a:r>
              <a:rPr lang="ru-RU" sz="2200" dirty="0" smtClean="0">
                <a:solidFill>
                  <a:srgbClr val="4D4B41"/>
                </a:solidFill>
              </a:rPr>
              <a:t>40</a:t>
            </a:r>
            <a:r>
              <a:rPr lang="ru-RU" sz="2200" i="1" dirty="0">
                <a:solidFill>
                  <a:srgbClr val="4D4B41"/>
                </a:solidFill>
              </a:rPr>
              <a:t>. 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060011" y="2917578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08934498"/>
              </p:ext>
            </p:extLst>
          </p:nvPr>
        </p:nvGraphicFramePr>
        <p:xfrm>
          <a:off x="5899233" y="2810269"/>
          <a:ext cx="2533568" cy="770957"/>
        </p:xfrm>
        <a:graphic>
          <a:graphicData uri="http://schemas.openxmlformats.org/presentationml/2006/ole">
            <p:oleObj spid="_x0000_s107638" name="Уравнение" r:id="rId4" imgW="1282680" imgH="39348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71829805"/>
              </p:ext>
            </p:extLst>
          </p:nvPr>
        </p:nvGraphicFramePr>
        <p:xfrm>
          <a:off x="628712" y="4225608"/>
          <a:ext cx="6786563" cy="411162"/>
        </p:xfrm>
        <a:graphic>
          <a:graphicData uri="http://schemas.openxmlformats.org/presentationml/2006/ole">
            <p:oleObj spid="_x0000_s107639" name="Уравнение" r:id="rId5" imgW="3327120" imgH="2030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10478125"/>
              </p:ext>
            </p:extLst>
          </p:nvPr>
        </p:nvGraphicFramePr>
        <p:xfrm>
          <a:off x="3329070" y="5003432"/>
          <a:ext cx="5140325" cy="771525"/>
        </p:xfrm>
        <a:graphic>
          <a:graphicData uri="http://schemas.openxmlformats.org/presentationml/2006/ole">
            <p:oleObj spid="_x0000_s107640" name="Уравнение" r:id="rId6" imgW="260316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437467" y="5739408"/>
            <a:ext cx="227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 384.</a:t>
            </a:r>
            <a:endParaRPr lang="ru-RU" sz="2400" u="sng" dirty="0"/>
          </a:p>
        </p:txBody>
      </p:sp>
      <p:graphicFrame>
        <p:nvGraphicFramePr>
          <p:cNvPr id="2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96582781"/>
              </p:ext>
            </p:extLst>
          </p:nvPr>
        </p:nvGraphicFramePr>
        <p:xfrm>
          <a:off x="628712" y="4676967"/>
          <a:ext cx="8186738" cy="461962"/>
        </p:xfrm>
        <a:graphic>
          <a:graphicData uri="http://schemas.openxmlformats.org/presentationml/2006/ole">
            <p:oleObj spid="_x0000_s107641" name="Уравнение" r:id="rId7" imgW="4012920" imgH="228600" progId="Equation.3">
              <p:embed/>
            </p:oleObj>
          </a:graphicData>
        </a:graphic>
      </p:graphicFrame>
      <p:graphicFrame>
        <p:nvGraphicFramePr>
          <p:cNvPr id="2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59718518"/>
              </p:ext>
            </p:extLst>
          </p:nvPr>
        </p:nvGraphicFramePr>
        <p:xfrm>
          <a:off x="628712" y="5158214"/>
          <a:ext cx="2540000" cy="461962"/>
        </p:xfrm>
        <a:graphic>
          <a:graphicData uri="http://schemas.openxmlformats.org/presentationml/2006/ole">
            <p:oleObj spid="_x0000_s107642" name="Уравнение" r:id="rId8" imgW="1244520" imgH="228600" progId="Equation.3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1354666"/>
            <a:ext cx="9144000" cy="55033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1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8" y="1352260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192</a:t>
            </a:r>
            <a:r>
              <a:rPr lang="ru-RU" sz="2400" i="1" dirty="0" smtClean="0">
                <a:cs typeface="Times New Roman" panose="02020603050405020304" pitchFamily="18" charset="0"/>
              </a:rPr>
              <a:t>, АС = ВС = </a:t>
            </a:r>
            <a:r>
              <a:rPr lang="ru-RU" sz="2400" dirty="0" smtClean="0">
                <a:cs typeface="Times New Roman" panose="02020603050405020304" pitchFamily="18" charset="0"/>
              </a:rPr>
              <a:t>104.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21509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2532" y="485781"/>
            <a:ext cx="839893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Боковая сторона равнобедренного треугольника равна </a:t>
            </a:r>
            <a:r>
              <a:rPr lang="ru-RU" sz="2200" dirty="0">
                <a:solidFill>
                  <a:srgbClr val="4D4B41"/>
                </a:solidFill>
              </a:rPr>
              <a:t>104</a:t>
            </a:r>
            <a:r>
              <a:rPr lang="ru-RU" sz="2200" i="1" dirty="0">
                <a:solidFill>
                  <a:srgbClr val="4D4B41"/>
                </a:solidFill>
              </a:rPr>
              <a:t>, а основание равно </a:t>
            </a:r>
            <a:r>
              <a:rPr lang="ru-RU" sz="2200" dirty="0">
                <a:solidFill>
                  <a:srgbClr val="4D4B41"/>
                </a:solidFill>
              </a:rPr>
              <a:t>192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этого треугольника</a:t>
            </a:r>
            <a:r>
              <a:rPr lang="ru-RU" sz="2200" i="1" dirty="0" smtClean="0">
                <a:solidFill>
                  <a:srgbClr val="4D4B41"/>
                </a:solidFill>
              </a:rPr>
              <a:t>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9434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052537550"/>
              </p:ext>
            </p:extLst>
          </p:nvPr>
        </p:nvGraphicFramePr>
        <p:xfrm>
          <a:off x="5466381" y="2764971"/>
          <a:ext cx="3135312" cy="398463"/>
        </p:xfrm>
        <a:graphic>
          <a:graphicData uri="http://schemas.openxmlformats.org/presentationml/2006/ole">
            <p:oleObj spid="_x0000_s108790" name="Уравнение" r:id="rId4" imgW="1587240" imgH="20304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209050850"/>
              </p:ext>
            </p:extLst>
          </p:nvPr>
        </p:nvGraphicFramePr>
        <p:xfrm>
          <a:off x="607183" y="5154184"/>
          <a:ext cx="5284787" cy="487362"/>
        </p:xfrm>
        <a:graphic>
          <a:graphicData uri="http://schemas.openxmlformats.org/presentationml/2006/ole">
            <p:oleObj spid="_x0000_s108791" name="Уравнение" r:id="rId5" imgW="2590560" imgH="241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762208249"/>
              </p:ext>
            </p:extLst>
          </p:nvPr>
        </p:nvGraphicFramePr>
        <p:xfrm>
          <a:off x="2678906" y="5603781"/>
          <a:ext cx="3786188" cy="771525"/>
        </p:xfrm>
        <a:graphic>
          <a:graphicData uri="http://schemas.openxmlformats.org/presentationml/2006/ole">
            <p:oleObj spid="_x0000_s108792" name="Уравнение" r:id="rId6" imgW="191736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3" y="6413950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3840.</a:t>
            </a:r>
            <a:endParaRPr lang="ru-RU" sz="2400" u="sng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78662" y="1391501"/>
            <a:ext cx="3246934" cy="2804858"/>
            <a:chOff x="432730" y="1883663"/>
            <a:chExt cx="3246934" cy="2804858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32730" y="1883663"/>
              <a:ext cx="3246934" cy="2804858"/>
              <a:chOff x="432730" y="1883663"/>
              <a:chExt cx="3246934" cy="2804858"/>
            </a:xfrm>
          </p:grpSpPr>
          <p:sp>
            <p:nvSpPr>
              <p:cNvPr id="30" name="Равнобедренный треугольник 29"/>
              <p:cNvSpPr/>
              <p:nvPr/>
            </p:nvSpPr>
            <p:spPr>
              <a:xfrm>
                <a:off x="871195" y="2306555"/>
                <a:ext cx="2464549" cy="1499091"/>
              </a:xfrm>
              <a:prstGeom prst="triangle">
                <a:avLst/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TextBox 23"/>
              <p:cNvSpPr txBox="1">
                <a:spLocks noChangeArrowheads="1"/>
              </p:cNvSpPr>
              <p:nvPr/>
            </p:nvSpPr>
            <p:spPr bwMode="auto">
              <a:xfrm>
                <a:off x="1771579" y="3747200"/>
                <a:ext cx="52450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Н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6" name="TextBox 25"/>
              <p:cNvSpPr txBox="1">
                <a:spLocks noChangeArrowheads="1"/>
              </p:cNvSpPr>
              <p:nvPr/>
            </p:nvSpPr>
            <p:spPr bwMode="auto">
              <a:xfrm>
                <a:off x="3180809" y="3630070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7" name="TextBox 26"/>
              <p:cNvSpPr txBox="1">
                <a:spLocks noChangeArrowheads="1"/>
              </p:cNvSpPr>
              <p:nvPr/>
            </p:nvSpPr>
            <p:spPr bwMode="auto">
              <a:xfrm>
                <a:off x="432730" y="3630070"/>
                <a:ext cx="49244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2101756" y="3555247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1" name="Прямая соединительная линия 30"/>
              <p:cNvCxnSpPr>
                <a:stCxn id="30" idx="0"/>
                <a:endCxn id="30" idx="3"/>
              </p:cNvCxnSpPr>
              <p:nvPr/>
            </p:nvCxnSpPr>
            <p:spPr>
              <a:xfrm>
                <a:off x="2103470" y="2306555"/>
                <a:ext cx="0" cy="1499091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TextBox 33"/>
              <p:cNvSpPr txBox="1">
                <a:spLocks noChangeArrowheads="1"/>
              </p:cNvSpPr>
              <p:nvPr/>
            </p:nvSpPr>
            <p:spPr bwMode="auto">
              <a:xfrm>
                <a:off x="1783508" y="1883663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С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2582136" y="2675419"/>
                <a:ext cx="84991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dirty="0" smtClean="0">
                    <a:latin typeface="+mn-lt"/>
                  </a:rPr>
                  <a:t>104</a:t>
                </a:r>
                <a:endParaRPr lang="ru-RU" altLang="ru-RU" dirty="0">
                  <a:latin typeface="+mn-lt"/>
                </a:endParaRPr>
              </a:p>
            </p:txBody>
          </p:sp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146315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40" name="TextBox 39"/>
              <p:cNvSpPr txBox="1">
                <a:spLocks noChangeArrowheads="1"/>
              </p:cNvSpPr>
              <p:nvPr/>
            </p:nvSpPr>
            <p:spPr bwMode="auto">
              <a:xfrm>
                <a:off x="1725000" y="4226856"/>
                <a:ext cx="75693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192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41" name="Левая фигурная скобка 40"/>
              <p:cNvSpPr/>
              <p:nvPr/>
            </p:nvSpPr>
            <p:spPr>
              <a:xfrm rot="16200000">
                <a:off x="1950413" y="2921675"/>
                <a:ext cx="306119" cy="2464549"/>
              </a:xfrm>
              <a:prstGeom prst="leftBrace">
                <a:avLst>
                  <a:gd name="adj1" fmla="val 45934"/>
                  <a:gd name="adj2" fmla="val 50000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  <p:cxnSp>
          <p:nvCxnSpPr>
            <p:cNvPr id="42" name="Прямая соединительная линия 41"/>
            <p:cNvCxnSpPr/>
            <p:nvPr/>
          </p:nvCxnSpPr>
          <p:spPr>
            <a:xfrm flipH="1">
              <a:off x="2635098" y="2948089"/>
              <a:ext cx="121561" cy="131826"/>
            </a:xfrm>
            <a:prstGeom prst="line">
              <a:avLst/>
            </a:prstGeom>
            <a:noFill/>
            <a:ln w="3810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H="1">
              <a:off x="1491708" y="3707319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H="1">
              <a:off x="2728849" y="3709175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graphicFrame>
        <p:nvGraphicFramePr>
          <p:cNvPr id="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37639305"/>
              </p:ext>
            </p:extLst>
          </p:nvPr>
        </p:nvGraphicFramePr>
        <p:xfrm>
          <a:off x="3766308" y="3126551"/>
          <a:ext cx="4251325" cy="411162"/>
        </p:xfrm>
        <a:graphic>
          <a:graphicData uri="http://schemas.openxmlformats.org/presentationml/2006/ole">
            <p:oleObj spid="_x0000_s108793" name="Уравнение" r:id="rId7" imgW="2082600" imgH="203040" progId="Equation.3">
              <p:embed/>
            </p:oleObj>
          </a:graphicData>
        </a:graphic>
      </p:graphicFrame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№2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8513773"/>
              </p:ext>
            </p:extLst>
          </p:nvPr>
        </p:nvGraphicFramePr>
        <p:xfrm>
          <a:off x="3766308" y="3407125"/>
          <a:ext cx="5157788" cy="798513"/>
        </p:xfrm>
        <a:graphic>
          <a:graphicData uri="http://schemas.openxmlformats.org/presentationml/2006/ole">
            <p:oleObj spid="_x0000_s108794" name="Уравнение" r:id="rId8" imgW="2527200" imgH="39348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990132741"/>
              </p:ext>
            </p:extLst>
          </p:nvPr>
        </p:nvGraphicFramePr>
        <p:xfrm>
          <a:off x="582612" y="4240094"/>
          <a:ext cx="6896100" cy="409575"/>
        </p:xfrm>
        <a:graphic>
          <a:graphicData uri="http://schemas.openxmlformats.org/presentationml/2006/ole">
            <p:oleObj spid="_x0000_s108795" name="Уравнение" r:id="rId9" imgW="3377880" imgH="20304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96916056"/>
              </p:ext>
            </p:extLst>
          </p:nvPr>
        </p:nvGraphicFramePr>
        <p:xfrm>
          <a:off x="6027735" y="5041389"/>
          <a:ext cx="2533650" cy="771525"/>
        </p:xfrm>
        <a:graphic>
          <a:graphicData uri="http://schemas.openxmlformats.org/presentationml/2006/ole">
            <p:oleObj spid="_x0000_s108796" name="Уравнение" r:id="rId10" imgW="1282680" imgH="39348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84629891"/>
              </p:ext>
            </p:extLst>
          </p:nvPr>
        </p:nvGraphicFramePr>
        <p:xfrm>
          <a:off x="582610" y="4684125"/>
          <a:ext cx="7978775" cy="461962"/>
        </p:xfrm>
        <a:graphic>
          <a:graphicData uri="http://schemas.openxmlformats.org/presentationml/2006/ole">
            <p:oleObj spid="_x0000_s108797" name="Уравнение" r:id="rId11" imgW="3911400" imgH="228600" progId="Equation.3">
              <p:embed/>
            </p:oleObj>
          </a:graphicData>
        </a:graphic>
      </p:graphicFrame>
      <p:sp>
        <p:nvSpPr>
          <p:cNvPr id="33" name="Прямоугольник 32"/>
          <p:cNvSpPr/>
          <p:nvPr/>
        </p:nvSpPr>
        <p:spPr>
          <a:xfrm>
            <a:off x="0" y="1481667"/>
            <a:ext cx="9144000" cy="5376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104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844526" y="1574274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п/у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92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cs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ru-RU" sz="2400" i="1" dirty="0" smtClean="0">
                <a:cs typeface="Times New Roman" panose="02020603050405020304" pitchFamily="18" charset="0"/>
              </a:rPr>
              <a:t>А = </a:t>
            </a:r>
            <a:r>
              <a:rPr lang="ru-RU" sz="2400" dirty="0" smtClean="0">
                <a:cs typeface="Times New Roman" panose="02020603050405020304" pitchFamily="18" charset="0"/>
              </a:rPr>
              <a:t>45°.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6885" y="2396219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3459" y="459391"/>
            <a:ext cx="83880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В прямоугольном треугольнике гипотенуза равна </a:t>
            </a:r>
            <a:r>
              <a:rPr lang="ru-RU" sz="2200" dirty="0">
                <a:solidFill>
                  <a:srgbClr val="4D4B41"/>
                </a:solidFill>
              </a:rPr>
              <a:t>92</a:t>
            </a:r>
            <a:r>
              <a:rPr lang="ru-RU" sz="2200" i="1" dirty="0">
                <a:solidFill>
                  <a:srgbClr val="4D4B41"/>
                </a:solidFill>
              </a:rPr>
              <a:t>, а один из острых углов </a:t>
            </a:r>
            <a:r>
              <a:rPr lang="ru-RU" sz="2200" i="1" dirty="0" smtClean="0">
                <a:solidFill>
                  <a:srgbClr val="4D4B41"/>
                </a:solidFill>
              </a:rPr>
              <a:t>равен </a:t>
            </a:r>
            <a:r>
              <a:rPr lang="ru-RU" sz="2200" dirty="0" smtClean="0">
                <a:solidFill>
                  <a:srgbClr val="4D4B41"/>
                </a:solidFill>
              </a:rPr>
              <a:t>45</a:t>
            </a:r>
            <a:r>
              <a:rPr lang="ru-RU" sz="2200" i="1" dirty="0" smtClean="0">
                <a:solidFill>
                  <a:srgbClr val="4D4B41"/>
                </a:solidFill>
              </a:rPr>
              <a:t>°. </a:t>
            </a:r>
            <a:r>
              <a:rPr lang="ru-RU" sz="2200" i="1" dirty="0"/>
              <a:t>Найдите площадь треугольника.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836884" y="2891357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41733378"/>
              </p:ext>
            </p:extLst>
          </p:nvPr>
        </p:nvGraphicFramePr>
        <p:xfrm>
          <a:off x="3798885" y="3744491"/>
          <a:ext cx="1957387" cy="400050"/>
        </p:xfrm>
        <a:graphic>
          <a:graphicData uri="http://schemas.openxmlformats.org/presentationml/2006/ole">
            <p:oleObj spid="_x0000_s109826" name="Уравнение" r:id="rId4" imgW="990360" imgH="20304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40744624"/>
              </p:ext>
            </p:extLst>
          </p:nvPr>
        </p:nvGraphicFramePr>
        <p:xfrm>
          <a:off x="580045" y="4674810"/>
          <a:ext cx="1943100" cy="409575"/>
        </p:xfrm>
        <a:graphic>
          <a:graphicData uri="http://schemas.openxmlformats.org/presentationml/2006/ole">
            <p:oleObj spid="_x0000_s109827" name="Уравнение" r:id="rId5" imgW="952200" imgH="2030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962559521"/>
              </p:ext>
            </p:extLst>
          </p:nvPr>
        </p:nvGraphicFramePr>
        <p:xfrm>
          <a:off x="3836884" y="5276247"/>
          <a:ext cx="3460750" cy="771525"/>
        </p:xfrm>
        <a:graphic>
          <a:graphicData uri="http://schemas.openxmlformats.org/presentationml/2006/ole">
            <p:oleObj spid="_x0000_s109828" name="Уравнение" r:id="rId6" imgW="175248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104798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2116.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№3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95477260"/>
              </p:ext>
            </p:extLst>
          </p:nvPr>
        </p:nvGraphicFramePr>
        <p:xfrm>
          <a:off x="5822551" y="3739233"/>
          <a:ext cx="3240088" cy="412750"/>
        </p:xfrm>
        <a:graphic>
          <a:graphicData uri="http://schemas.openxmlformats.org/presentationml/2006/ole">
            <p:oleObj spid="_x0000_s109829" name="Уравнение" r:id="rId7" imgW="1587240" imgH="20304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357403803"/>
              </p:ext>
            </p:extLst>
          </p:nvPr>
        </p:nvGraphicFramePr>
        <p:xfrm>
          <a:off x="582612" y="4189205"/>
          <a:ext cx="6324601" cy="460375"/>
        </p:xfrm>
        <a:graphic>
          <a:graphicData uri="http://schemas.openxmlformats.org/presentationml/2006/ole">
            <p:oleObj spid="_x0000_s109830" name="Уравнение" r:id="rId8" imgW="3098520" imgH="22860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05206358"/>
              </p:ext>
            </p:extLst>
          </p:nvPr>
        </p:nvGraphicFramePr>
        <p:xfrm>
          <a:off x="3798885" y="4539845"/>
          <a:ext cx="4841875" cy="771525"/>
        </p:xfrm>
        <a:graphic>
          <a:graphicData uri="http://schemas.openxmlformats.org/presentationml/2006/ole">
            <p:oleObj spid="_x0000_s109831" name="Уравнение" r:id="rId9" imgW="2450880" imgH="393480" progId="Equation.3">
              <p:embed/>
            </p:oleObj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353637" y="1459256"/>
            <a:ext cx="2937400" cy="2808166"/>
            <a:chOff x="353637" y="1459256"/>
            <a:chExt cx="2937400" cy="2808166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353637" y="1459256"/>
              <a:ext cx="2792709" cy="2782044"/>
              <a:chOff x="353637" y="1459256"/>
              <a:chExt cx="2792709" cy="2782044"/>
            </a:xfrm>
          </p:grpSpPr>
          <p:grpSp>
            <p:nvGrpSpPr>
              <p:cNvPr id="10" name="Группа 9"/>
              <p:cNvGrpSpPr/>
              <p:nvPr/>
            </p:nvGrpSpPr>
            <p:grpSpPr>
              <a:xfrm>
                <a:off x="353637" y="1459256"/>
                <a:ext cx="2792709" cy="2681317"/>
                <a:chOff x="353637" y="1205174"/>
                <a:chExt cx="2792709" cy="2681317"/>
              </a:xfrm>
            </p:grpSpPr>
            <p:grpSp>
              <p:nvGrpSpPr>
                <p:cNvPr id="33" name="Группа 32"/>
                <p:cNvGrpSpPr/>
                <p:nvPr/>
              </p:nvGrpSpPr>
              <p:grpSpPr>
                <a:xfrm>
                  <a:off x="353637" y="1205174"/>
                  <a:ext cx="2792709" cy="2681317"/>
                  <a:chOff x="353637" y="2197257"/>
                  <a:chExt cx="2792709" cy="2681317"/>
                </a:xfrm>
              </p:grpSpPr>
              <p:sp>
                <p:nvSpPr>
                  <p:cNvPr id="36" name="Прямоугольный треугольник 35"/>
                  <p:cNvSpPr/>
                  <p:nvPr/>
                </p:nvSpPr>
                <p:spPr>
                  <a:xfrm>
                    <a:off x="872067" y="2559471"/>
                    <a:ext cx="1981200" cy="1988728"/>
                  </a:xfrm>
                  <a:prstGeom prst="rtTriangle">
                    <a:avLst/>
                  </a:prstGeom>
                  <a:solidFill>
                    <a:srgbClr val="FFFFFF"/>
                  </a:solidFill>
                  <a:ln w="28575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" name="TextBox 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47491" y="4413382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4" name="TextBox 4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9412" y="2197257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5" name="TextBox 4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0394" y="4416909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С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6" name="TextBox 4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3637" y="3290124"/>
                    <a:ext cx="466794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х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9" name="Text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14270" y="3201590"/>
                    <a:ext cx="663964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 </a:t>
                    </a:r>
                    <a:r>
                      <a:rPr lang="ru-RU" altLang="ru-RU" dirty="0" smtClean="0">
                        <a:latin typeface="+mn-lt"/>
                      </a:rPr>
                      <a:t>92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  <p:sp>
                <p:nvSpPr>
                  <p:cNvPr id="55" name="Прямоугольник 54"/>
                  <p:cNvSpPr/>
                  <p:nvPr/>
                </p:nvSpPr>
                <p:spPr>
                  <a:xfrm>
                    <a:off x="872067" y="4304136"/>
                    <a:ext cx="251883" cy="243770"/>
                  </a:xfrm>
                  <a:prstGeom prst="rect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>
                  <a:off x="1850219" y="3452551"/>
                  <a:ext cx="0" cy="206544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rot="5400000">
                  <a:off x="872067" y="2452977"/>
                  <a:ext cx="0" cy="206544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sp>
            <p:nvSpPr>
              <p:cNvPr id="58" name="TextBox 57"/>
              <p:cNvSpPr txBox="1">
                <a:spLocks noChangeArrowheads="1"/>
              </p:cNvSpPr>
              <p:nvPr/>
            </p:nvSpPr>
            <p:spPr bwMode="auto">
              <a:xfrm>
                <a:off x="1539973" y="3779635"/>
                <a:ext cx="46679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х</a:t>
                </a:r>
                <a:endParaRPr lang="ru-RU" altLang="ru-RU" i="1" dirty="0">
                  <a:latin typeface="+mn-lt"/>
                </a:endParaRPr>
              </a:p>
            </p:txBody>
          </p:sp>
        </p:grpSp>
        <p:sp>
          <p:nvSpPr>
            <p:cNvPr id="59" name="Дуга 58"/>
            <p:cNvSpPr/>
            <p:nvPr/>
          </p:nvSpPr>
          <p:spPr>
            <a:xfrm>
              <a:off x="2376637" y="3353022"/>
              <a:ext cx="914400" cy="914400"/>
            </a:xfrm>
            <a:prstGeom prst="arc">
              <a:avLst>
                <a:gd name="adj1" fmla="val 10827000"/>
                <a:gd name="adj2" fmla="val 13651166"/>
              </a:avLst>
            </a:prstGeom>
            <a:noFill/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61" name="TextBox 60"/>
            <p:cNvSpPr txBox="1">
              <a:spLocks noChangeArrowheads="1"/>
            </p:cNvSpPr>
            <p:nvPr/>
          </p:nvSpPr>
          <p:spPr bwMode="auto">
            <a:xfrm>
              <a:off x="1745052" y="3353022"/>
              <a:ext cx="7873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45°</a:t>
              </a:r>
              <a:endParaRPr lang="ru-RU" altLang="ru-RU" dirty="0">
                <a:latin typeface="+mn-lt"/>
              </a:endParaRPr>
            </a:p>
          </p:txBody>
        </p:sp>
      </p:grpSp>
      <p:graphicFrame>
        <p:nvGraphicFramePr>
          <p:cNvPr id="6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350951582"/>
              </p:ext>
            </p:extLst>
          </p:nvPr>
        </p:nvGraphicFramePr>
        <p:xfrm>
          <a:off x="5536957" y="3007375"/>
          <a:ext cx="2709862" cy="398463"/>
        </p:xfrm>
        <a:graphic>
          <a:graphicData uri="http://schemas.openxmlformats.org/presentationml/2006/ole">
            <p:oleObj spid="_x0000_s109832" name="Уравнение" r:id="rId10" imgW="1371600" imgH="203040" progId="Equation.3">
              <p:embed/>
            </p:oleObj>
          </a:graphicData>
        </a:graphic>
      </p:graphicFrame>
      <p:graphicFrame>
        <p:nvGraphicFramePr>
          <p:cNvPr id="3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661079759"/>
              </p:ext>
            </p:extLst>
          </p:nvPr>
        </p:nvGraphicFramePr>
        <p:xfrm>
          <a:off x="3844526" y="3360740"/>
          <a:ext cx="5218113" cy="398462"/>
        </p:xfrm>
        <a:graphic>
          <a:graphicData uri="http://schemas.openxmlformats.org/presentationml/2006/ole">
            <p:oleObj spid="_x0000_s109833" name="Уравнение" r:id="rId11" imgW="2641320" imgH="20304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06685989"/>
              </p:ext>
            </p:extLst>
          </p:nvPr>
        </p:nvGraphicFramePr>
        <p:xfrm>
          <a:off x="574927" y="5153462"/>
          <a:ext cx="1736725" cy="409575"/>
        </p:xfrm>
        <a:graphic>
          <a:graphicData uri="http://schemas.openxmlformats.org/presentationml/2006/ole">
            <p:oleObj spid="_x0000_s109834" name="Уравнение" r:id="rId12" imgW="850680" imgH="20304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905156089"/>
              </p:ext>
            </p:extLst>
          </p:nvPr>
        </p:nvGraphicFramePr>
        <p:xfrm>
          <a:off x="582612" y="5666554"/>
          <a:ext cx="1657350" cy="409575"/>
        </p:xfrm>
        <a:graphic>
          <a:graphicData uri="http://schemas.openxmlformats.org/presentationml/2006/ole">
            <p:oleObj spid="_x0000_s109835" name="Уравнение" r:id="rId13" imgW="812520" imgH="203040" progId="Equation.3">
              <p:embed/>
            </p:oleObj>
          </a:graphicData>
        </a:graphic>
      </p:graphicFrame>
      <p:sp>
        <p:nvSpPr>
          <p:cNvPr id="35" name="Прямоугольник 34"/>
          <p:cNvSpPr/>
          <p:nvPr/>
        </p:nvSpPr>
        <p:spPr>
          <a:xfrm>
            <a:off x="0" y="1567387"/>
            <a:ext cx="9144000" cy="52906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925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9" y="135183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Р</a:t>
            </a:r>
            <a:r>
              <a:rPr lang="ru-RU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∆АВС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ru-RU" sz="2400" dirty="0" smtClean="0">
                <a:cs typeface="Times New Roman" panose="02020603050405020304" pitchFamily="18" charset="0"/>
              </a:rPr>
              <a:t>338</a:t>
            </a:r>
            <a:r>
              <a:rPr lang="ru-RU" sz="2400" i="1" dirty="0" smtClean="0">
                <a:cs typeface="Times New Roman" panose="02020603050405020304" pitchFamily="18" charset="0"/>
              </a:rPr>
              <a:t>, АС = ВС = </a:t>
            </a:r>
            <a:r>
              <a:rPr lang="ru-RU" sz="2400" dirty="0" smtClean="0">
                <a:cs typeface="Times New Roman" panose="02020603050405020304" pitchFamily="18" charset="0"/>
              </a:rPr>
              <a:t>97.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7570" y="476620"/>
            <a:ext cx="81888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Периметр равнобедренного треугольника равен </a:t>
            </a:r>
            <a:r>
              <a:rPr lang="ru-RU" sz="2200" dirty="0">
                <a:solidFill>
                  <a:srgbClr val="4D4B41"/>
                </a:solidFill>
              </a:rPr>
              <a:t>338</a:t>
            </a:r>
            <a:r>
              <a:rPr lang="ru-RU" sz="2200" i="1" dirty="0">
                <a:solidFill>
                  <a:srgbClr val="4D4B41"/>
                </a:solidFill>
              </a:rPr>
              <a:t>, а боковая </a:t>
            </a:r>
            <a:r>
              <a:rPr lang="ru-RU" sz="2200" i="1" dirty="0" smtClean="0">
                <a:solidFill>
                  <a:srgbClr val="4D4B41"/>
                </a:solidFill>
              </a:rPr>
              <a:t>сторона – </a:t>
            </a:r>
            <a:r>
              <a:rPr lang="ru-RU" sz="2200" dirty="0" smtClean="0">
                <a:solidFill>
                  <a:srgbClr val="4D4B41"/>
                </a:solidFill>
              </a:rPr>
              <a:t>97</a:t>
            </a:r>
            <a:r>
              <a:rPr lang="ru-RU" sz="2200" i="1" dirty="0" smtClean="0">
                <a:solidFill>
                  <a:srgbClr val="4D4B41"/>
                </a:solidFill>
              </a:rPr>
              <a:t>. </a:t>
            </a:r>
            <a:r>
              <a:rPr lang="ru-RU" sz="2200" i="1" dirty="0">
                <a:solidFill>
                  <a:srgbClr val="4D4B41"/>
                </a:solidFill>
              </a:rPr>
              <a:t>Найдите площадь треугольника.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51984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48217650"/>
              </p:ext>
            </p:extLst>
          </p:nvPr>
        </p:nvGraphicFramePr>
        <p:xfrm>
          <a:off x="5466382" y="2745387"/>
          <a:ext cx="3136900" cy="398462"/>
        </p:xfrm>
        <a:graphic>
          <a:graphicData uri="http://schemas.openxmlformats.org/presentationml/2006/ole">
            <p:oleObj spid="_x0000_s110823" name="Уравнение" r:id="rId4" imgW="1587240" imgH="20304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17211742"/>
              </p:ext>
            </p:extLst>
          </p:nvPr>
        </p:nvGraphicFramePr>
        <p:xfrm>
          <a:off x="369888" y="5133975"/>
          <a:ext cx="4078287" cy="485775"/>
        </p:xfrm>
        <a:graphic>
          <a:graphicData uri="http://schemas.openxmlformats.org/presentationml/2006/ole">
            <p:oleObj spid="_x0000_s110824" name="Уравнение" r:id="rId5" imgW="2031840" imgH="241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60485692"/>
              </p:ext>
            </p:extLst>
          </p:nvPr>
        </p:nvGraphicFramePr>
        <p:xfrm>
          <a:off x="2678906" y="5603781"/>
          <a:ext cx="3786188" cy="771525"/>
        </p:xfrm>
        <a:graphic>
          <a:graphicData uri="http://schemas.openxmlformats.org/presentationml/2006/ole">
            <p:oleObj spid="_x0000_s110825" name="Уравнение" r:id="rId6" imgW="191736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4281" y="6375306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4680.</a:t>
            </a:r>
            <a:endParaRPr lang="ru-RU" sz="2400" u="sng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78662" y="1147663"/>
            <a:ext cx="3246934" cy="2325202"/>
            <a:chOff x="432730" y="1883663"/>
            <a:chExt cx="3246934" cy="2325202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32730" y="1883663"/>
              <a:ext cx="3246934" cy="2325202"/>
              <a:chOff x="432730" y="1883663"/>
              <a:chExt cx="3246934" cy="2325202"/>
            </a:xfrm>
          </p:grpSpPr>
          <p:sp>
            <p:nvSpPr>
              <p:cNvPr id="30" name="Равнобедренный треугольник 29"/>
              <p:cNvSpPr/>
              <p:nvPr/>
            </p:nvSpPr>
            <p:spPr>
              <a:xfrm>
                <a:off x="871195" y="2306555"/>
                <a:ext cx="2464549" cy="1499091"/>
              </a:xfrm>
              <a:prstGeom prst="triangle">
                <a:avLst/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dk1"/>
                  </a:solidFill>
                </a:endParaRPr>
              </a:p>
            </p:txBody>
          </p:sp>
          <p:sp>
            <p:nvSpPr>
              <p:cNvPr id="24" name="TextBox 23"/>
              <p:cNvSpPr txBox="1">
                <a:spLocks noChangeArrowheads="1"/>
              </p:cNvSpPr>
              <p:nvPr/>
            </p:nvSpPr>
            <p:spPr bwMode="auto">
              <a:xfrm>
                <a:off x="1771579" y="3747200"/>
                <a:ext cx="52450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Н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6" name="TextBox 25"/>
              <p:cNvSpPr txBox="1">
                <a:spLocks noChangeArrowheads="1"/>
              </p:cNvSpPr>
              <p:nvPr/>
            </p:nvSpPr>
            <p:spPr bwMode="auto">
              <a:xfrm>
                <a:off x="3180809" y="3630070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В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7" name="TextBox 26"/>
              <p:cNvSpPr txBox="1">
                <a:spLocks noChangeArrowheads="1"/>
              </p:cNvSpPr>
              <p:nvPr/>
            </p:nvSpPr>
            <p:spPr bwMode="auto">
              <a:xfrm>
                <a:off x="432730" y="3630070"/>
                <a:ext cx="49244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А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2096993" y="3555247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dk1"/>
                  </a:solidFill>
                </a:endParaRPr>
              </a:p>
            </p:txBody>
          </p:sp>
          <p:cxnSp>
            <p:nvCxnSpPr>
              <p:cNvPr id="31" name="Прямая соединительная линия 30"/>
              <p:cNvCxnSpPr>
                <a:stCxn id="30" idx="0"/>
                <a:endCxn id="30" idx="3"/>
              </p:cNvCxnSpPr>
              <p:nvPr/>
            </p:nvCxnSpPr>
            <p:spPr>
              <a:xfrm>
                <a:off x="2103470" y="2306555"/>
                <a:ext cx="0" cy="1499091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TextBox 33"/>
              <p:cNvSpPr txBox="1">
                <a:spLocks noChangeArrowheads="1"/>
              </p:cNvSpPr>
              <p:nvPr/>
            </p:nvSpPr>
            <p:spPr bwMode="auto">
              <a:xfrm>
                <a:off x="1783508" y="1883663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С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2677515" y="2675419"/>
                <a:ext cx="6591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dirty="0" smtClean="0">
                    <a:solidFill>
                      <a:srgbClr val="002060"/>
                    </a:solidFill>
                    <a:latin typeface="+mn-lt"/>
                  </a:rPr>
                  <a:t>97</a:t>
                </a:r>
                <a:endParaRPr lang="ru-RU" altLang="ru-RU" dirty="0">
                  <a:solidFill>
                    <a:srgbClr val="002060"/>
                  </a:solidFill>
                  <a:latin typeface="+mn-lt"/>
                </a:endParaRPr>
              </a:p>
            </p:txBody>
          </p:sp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146315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cxnSp>
          <p:nvCxnSpPr>
            <p:cNvPr id="42" name="Прямая соединительная линия 41"/>
            <p:cNvCxnSpPr/>
            <p:nvPr/>
          </p:nvCxnSpPr>
          <p:spPr>
            <a:xfrm flipH="1">
              <a:off x="2635098" y="2948089"/>
              <a:ext cx="121561" cy="131826"/>
            </a:xfrm>
            <a:prstGeom prst="line">
              <a:avLst/>
            </a:prstGeom>
            <a:noFill/>
            <a:ln w="3810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H="1">
              <a:off x="1491708" y="3707319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H="1">
              <a:off x="2728849" y="3709175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№4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61078540"/>
              </p:ext>
            </p:extLst>
          </p:nvPr>
        </p:nvGraphicFramePr>
        <p:xfrm>
          <a:off x="383177" y="3532954"/>
          <a:ext cx="8612777" cy="798513"/>
        </p:xfrm>
        <a:graphic>
          <a:graphicData uri="http://schemas.openxmlformats.org/presentationml/2006/ole">
            <p:oleObj spid="_x0000_s110826" name="Уравнение" r:id="rId7" imgW="4368600" imgH="39348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848676643"/>
              </p:ext>
            </p:extLst>
          </p:nvPr>
        </p:nvGraphicFramePr>
        <p:xfrm>
          <a:off x="383177" y="4223808"/>
          <a:ext cx="6896100" cy="409575"/>
        </p:xfrm>
        <a:graphic>
          <a:graphicData uri="http://schemas.openxmlformats.org/presentationml/2006/ole">
            <p:oleObj spid="_x0000_s110827" name="Уравнение" r:id="rId8" imgW="3377880" imgH="20304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061241180"/>
              </p:ext>
            </p:extLst>
          </p:nvPr>
        </p:nvGraphicFramePr>
        <p:xfrm>
          <a:off x="4689565" y="5030788"/>
          <a:ext cx="2608263" cy="771525"/>
        </p:xfrm>
        <a:graphic>
          <a:graphicData uri="http://schemas.openxmlformats.org/presentationml/2006/ole">
            <p:oleObj spid="_x0000_s110828" name="Уравнение" r:id="rId9" imgW="1320480" imgH="39348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514039125"/>
              </p:ext>
            </p:extLst>
          </p:nvPr>
        </p:nvGraphicFramePr>
        <p:xfrm>
          <a:off x="2876551" y="3214383"/>
          <a:ext cx="6107112" cy="461962"/>
        </p:xfrm>
        <a:graphic>
          <a:graphicData uri="http://schemas.openxmlformats.org/presentationml/2006/ole">
            <p:oleObj spid="_x0000_s110829" name="Уравнение" r:id="rId10" imgW="311148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03295373"/>
              </p:ext>
            </p:extLst>
          </p:nvPr>
        </p:nvGraphicFramePr>
        <p:xfrm>
          <a:off x="369888" y="4685438"/>
          <a:ext cx="8613775" cy="461963"/>
        </p:xfrm>
        <a:graphic>
          <a:graphicData uri="http://schemas.openxmlformats.org/presentationml/2006/ole">
            <p:oleObj spid="_x0000_s110830" name="Уравнение" r:id="rId11" imgW="4292280" imgH="228600" progId="Equation.3">
              <p:embed/>
            </p:oleObj>
          </a:graphicData>
        </a:graphic>
      </p:graphicFrame>
      <p:sp>
        <p:nvSpPr>
          <p:cNvPr id="36" name="Прямоугольник 35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7427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9" y="135183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Р</a:t>
            </a:r>
            <a:r>
              <a:rPr lang="ru-RU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∆АВС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ru-RU" sz="2400" dirty="0" smtClean="0">
                <a:cs typeface="Times New Roman" panose="02020603050405020304" pitchFamily="18" charset="0"/>
              </a:rPr>
              <a:t>288</a:t>
            </a:r>
            <a:r>
              <a:rPr lang="ru-RU" sz="2400" i="1" dirty="0" smtClean="0">
                <a:cs typeface="Times New Roman" panose="02020603050405020304" pitchFamily="18" charset="0"/>
              </a:rPr>
              <a:t>, АВ = </a:t>
            </a:r>
            <a:r>
              <a:rPr lang="ru-RU" sz="2400" dirty="0" smtClean="0">
                <a:cs typeface="Times New Roman" panose="02020603050405020304" pitchFamily="18" charset="0"/>
              </a:rPr>
              <a:t>140.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181971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7570" y="476620"/>
            <a:ext cx="81888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Периметр равнобедренного треугольника равен </a:t>
            </a:r>
            <a:r>
              <a:rPr lang="ru-RU" sz="2200" dirty="0">
                <a:solidFill>
                  <a:srgbClr val="4D4B41"/>
                </a:solidFill>
              </a:rPr>
              <a:t>288</a:t>
            </a:r>
            <a:r>
              <a:rPr lang="ru-RU" sz="2200" i="1" dirty="0">
                <a:solidFill>
                  <a:srgbClr val="4D4B41"/>
                </a:solidFill>
              </a:rPr>
              <a:t>, а </a:t>
            </a:r>
            <a:r>
              <a:rPr lang="ru-RU" sz="2200" i="1" dirty="0" smtClean="0">
                <a:solidFill>
                  <a:srgbClr val="4D4B41"/>
                </a:solidFill>
              </a:rPr>
              <a:t>основание – </a:t>
            </a:r>
            <a:r>
              <a:rPr lang="ru-RU" sz="2200" dirty="0" smtClean="0">
                <a:solidFill>
                  <a:srgbClr val="4D4B41"/>
                </a:solidFill>
              </a:rPr>
              <a:t>140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треугольника.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68918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313276676"/>
              </p:ext>
            </p:extLst>
          </p:nvPr>
        </p:nvGraphicFramePr>
        <p:xfrm>
          <a:off x="5466382" y="2760368"/>
          <a:ext cx="3136900" cy="398462"/>
        </p:xfrm>
        <a:graphic>
          <a:graphicData uri="http://schemas.openxmlformats.org/presentationml/2006/ole">
            <p:oleObj spid="_x0000_s111823" name="Уравнение" r:id="rId4" imgW="1587240" imgH="20304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76206514"/>
              </p:ext>
            </p:extLst>
          </p:nvPr>
        </p:nvGraphicFramePr>
        <p:xfrm>
          <a:off x="364717" y="5154837"/>
          <a:ext cx="3873500" cy="434975"/>
        </p:xfrm>
        <a:graphic>
          <a:graphicData uri="http://schemas.openxmlformats.org/presentationml/2006/ole">
            <p:oleObj spid="_x0000_s111824" name="Уравнение" r:id="rId5" imgW="1930320" imgH="2156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13974073"/>
              </p:ext>
            </p:extLst>
          </p:nvPr>
        </p:nvGraphicFramePr>
        <p:xfrm>
          <a:off x="2690813" y="5605463"/>
          <a:ext cx="3760787" cy="771525"/>
        </p:xfrm>
        <a:graphic>
          <a:graphicData uri="http://schemas.openxmlformats.org/presentationml/2006/ole">
            <p:oleObj spid="_x0000_s111825" name="Уравнение" r:id="rId6" imgW="190476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368521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1680.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№5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954878359"/>
              </p:ext>
            </p:extLst>
          </p:nvPr>
        </p:nvGraphicFramePr>
        <p:xfrm>
          <a:off x="383177" y="3541421"/>
          <a:ext cx="8612777" cy="798513"/>
        </p:xfrm>
        <a:graphic>
          <a:graphicData uri="http://schemas.openxmlformats.org/presentationml/2006/ole">
            <p:oleObj spid="_x0000_s111826" name="Уравнение" r:id="rId7" imgW="4368600" imgH="39348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848676643"/>
              </p:ext>
            </p:extLst>
          </p:nvPr>
        </p:nvGraphicFramePr>
        <p:xfrm>
          <a:off x="383177" y="4223808"/>
          <a:ext cx="6896100" cy="409575"/>
        </p:xfrm>
        <a:graphic>
          <a:graphicData uri="http://schemas.openxmlformats.org/presentationml/2006/ole">
            <p:oleObj spid="_x0000_s111827" name="Уравнение" r:id="rId8" imgW="3377880" imgH="20304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20717521"/>
              </p:ext>
            </p:extLst>
          </p:nvPr>
        </p:nvGraphicFramePr>
        <p:xfrm>
          <a:off x="4745627" y="5036397"/>
          <a:ext cx="2533650" cy="771525"/>
        </p:xfrm>
        <a:graphic>
          <a:graphicData uri="http://schemas.openxmlformats.org/presentationml/2006/ole">
            <p:oleObj spid="_x0000_s111828" name="Уравнение" r:id="rId9" imgW="1282680" imgH="39348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995221513"/>
              </p:ext>
            </p:extLst>
          </p:nvPr>
        </p:nvGraphicFramePr>
        <p:xfrm>
          <a:off x="3512729" y="3211395"/>
          <a:ext cx="5483225" cy="436562"/>
        </p:xfrm>
        <a:graphic>
          <a:graphicData uri="http://schemas.openxmlformats.org/presentationml/2006/ole">
            <p:oleObj spid="_x0000_s111829" name="Уравнение" r:id="rId10" imgW="2793960" imgH="215640" progId="Equation.3">
              <p:embed/>
            </p:oleObj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78662" y="1130727"/>
            <a:ext cx="3246934" cy="2760828"/>
            <a:chOff x="178662" y="1147663"/>
            <a:chExt cx="3246934" cy="2760828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7663"/>
              <a:ext cx="3246934" cy="2325202"/>
              <a:chOff x="432730" y="1883663"/>
              <a:chExt cx="3246934" cy="2325202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883663"/>
                <a:ext cx="3246934" cy="2325202"/>
                <a:chOff x="432730" y="1883663"/>
                <a:chExt cx="3246934" cy="2325202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2306555"/>
                  <a:ext cx="2464549" cy="149909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0" y="2306555"/>
                  <a:ext cx="0" cy="149909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889264" y="1883663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3158" y="294808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3509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1470932" y="3446826"/>
              <a:ext cx="7569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140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36" name="Левая фигурная скобка 35"/>
            <p:cNvSpPr/>
            <p:nvPr/>
          </p:nvSpPr>
          <p:spPr>
            <a:xfrm rot="16200000">
              <a:off x="1710722" y="2156020"/>
              <a:ext cx="277366" cy="2464549"/>
            </a:xfrm>
            <a:prstGeom prst="leftBrace">
              <a:avLst>
                <a:gd name="adj1" fmla="val 45934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</p:grpSp>
      <p:graphicFrame>
        <p:nvGraphicFramePr>
          <p:cNvPr id="3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56168494"/>
              </p:ext>
            </p:extLst>
          </p:nvPr>
        </p:nvGraphicFramePr>
        <p:xfrm>
          <a:off x="382587" y="4678812"/>
          <a:ext cx="8459787" cy="460375"/>
        </p:xfrm>
        <a:graphic>
          <a:graphicData uri="http://schemas.openxmlformats.org/presentationml/2006/ole">
            <p:oleObj spid="_x0000_s111830" name="Уравнение" r:id="rId11" imgW="4216320" imgH="228600" progId="Equation.3">
              <p:embed/>
            </p:oleObj>
          </a:graphicData>
        </a:graphic>
      </p:graphicFrame>
      <p:sp>
        <p:nvSpPr>
          <p:cNvPr id="38" name="Прямоугольник 37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0112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81971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Р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68918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9776579"/>
              </p:ext>
            </p:extLst>
          </p:nvPr>
        </p:nvGraphicFramePr>
        <p:xfrm>
          <a:off x="5447729" y="2755709"/>
          <a:ext cx="3084513" cy="398462"/>
        </p:xfrm>
        <a:graphic>
          <a:graphicData uri="http://schemas.openxmlformats.org/presentationml/2006/ole">
            <p:oleObj spid="_x0000_s112870" name="Уравнение" r:id="rId4" imgW="1562040" imgH="20304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053706052"/>
              </p:ext>
            </p:extLst>
          </p:nvPr>
        </p:nvGraphicFramePr>
        <p:xfrm>
          <a:off x="318259" y="4678243"/>
          <a:ext cx="7288212" cy="461962"/>
        </p:xfrm>
        <a:graphic>
          <a:graphicData uri="http://schemas.openxmlformats.org/presentationml/2006/ole">
            <p:oleObj spid="_x0000_s112871" name="Уравнение" r:id="rId5" imgW="3632040" imgH="228600" progId="Equation.3">
              <p:embed/>
            </p:oleObj>
          </a:graphicData>
        </a:graphic>
      </p:graphicFrame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№6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967765613"/>
              </p:ext>
            </p:extLst>
          </p:nvPr>
        </p:nvGraphicFramePr>
        <p:xfrm>
          <a:off x="3844126" y="3237537"/>
          <a:ext cx="3921125" cy="412750"/>
        </p:xfrm>
        <a:graphic>
          <a:graphicData uri="http://schemas.openxmlformats.org/presentationml/2006/ole">
            <p:oleObj spid="_x0000_s112872" name="Уравнение" r:id="rId6" imgW="1930320" imgH="203040" progId="Equation.3">
              <p:embed/>
            </p:oleObj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477570" y="468313"/>
            <a:ext cx="8188855" cy="777748"/>
            <a:chOff x="477570" y="468313"/>
            <a:chExt cx="8188855" cy="77774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7570" y="476620"/>
              <a:ext cx="81888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200" i="1" dirty="0">
                  <a:solidFill>
                    <a:srgbClr val="4D4B41"/>
                  </a:solidFill>
                </a:rPr>
                <a:t>Высота равностороннего треугольника </a:t>
              </a:r>
              <a:r>
                <a:rPr lang="ru-RU" sz="2200" i="1" dirty="0" smtClean="0">
                  <a:solidFill>
                    <a:srgbClr val="4D4B41"/>
                  </a:solidFill>
                </a:rPr>
                <a:t>равна    . Найдите </a:t>
              </a:r>
              <a:r>
                <a:rPr lang="ru-RU" sz="2200" i="1" dirty="0">
                  <a:solidFill>
                    <a:srgbClr val="4D4B41"/>
                  </a:solidFill>
                </a:rPr>
                <a:t>его периметр. </a:t>
              </a:r>
            </a:p>
          </p:txBody>
        </p:sp>
        <p:graphicFrame>
          <p:nvGraphicFramePr>
            <p:cNvPr id="3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="" xmlns:p14="http://schemas.microsoft.com/office/powerpoint/2010/main" val="1081091568"/>
                </p:ext>
              </p:extLst>
            </p:nvPr>
          </p:nvGraphicFramePr>
          <p:xfrm>
            <a:off x="7755466" y="468313"/>
            <a:ext cx="787400" cy="427037"/>
          </p:xfrm>
          <a:graphic>
            <a:graphicData uri="http://schemas.openxmlformats.org/presentationml/2006/ole">
              <p:oleObj spid="_x0000_s112873" name="Уравнение" r:id="rId7" imgW="419040" imgH="228600" progId="Equation.3">
                <p:embed/>
              </p:oleObj>
            </a:graphicData>
          </a:graphic>
        </p:graphicFrame>
      </p:grpSp>
      <p:grpSp>
        <p:nvGrpSpPr>
          <p:cNvPr id="5" name="Группа 4"/>
          <p:cNvGrpSpPr/>
          <p:nvPr/>
        </p:nvGrpSpPr>
        <p:grpSpPr>
          <a:xfrm>
            <a:off x="3766309" y="1351838"/>
            <a:ext cx="4076760" cy="830997"/>
            <a:chOff x="3766309" y="1351838"/>
            <a:chExt cx="4076760" cy="830997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66309" y="1351838"/>
              <a:ext cx="407676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Дано:</a:t>
              </a:r>
              <a:r>
                <a:rPr lang="ru-RU" sz="2400" i="1" dirty="0" smtClean="0"/>
                <a:t> </a:t>
              </a:r>
              <a:r>
                <a:rPr lang="ru-RU" sz="2400" i="1" dirty="0" smtClean="0">
                  <a:cs typeface="Times New Roman" panose="02020603050405020304" pitchFamily="18" charset="0"/>
                </a:rPr>
                <a:t>∆АВС – р/с</a:t>
              </a:r>
            </a:p>
            <a:p>
              <a:r>
                <a:rPr lang="ru-RU" sz="2400" i="1" dirty="0" smtClean="0">
                  <a:cs typeface="Times New Roman" panose="02020603050405020304" pitchFamily="18" charset="0"/>
                </a:rPr>
                <a:t>СН =         </a:t>
              </a:r>
              <a:r>
                <a:rPr lang="ru-RU" sz="2400" dirty="0" smtClean="0">
                  <a:cs typeface="Times New Roman" panose="02020603050405020304" pitchFamily="18" charset="0"/>
                </a:rPr>
                <a:t>.</a:t>
              </a:r>
              <a:endParaRPr lang="ru-RU" sz="2400" dirty="0"/>
            </a:p>
          </p:txBody>
        </p:sp>
        <p:graphicFrame>
          <p:nvGraphicFramePr>
            <p:cNvPr id="38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="" xmlns:p14="http://schemas.microsoft.com/office/powerpoint/2010/main" val="3797178626"/>
                </p:ext>
              </p:extLst>
            </p:nvPr>
          </p:nvGraphicFramePr>
          <p:xfrm>
            <a:off x="4660329" y="1689298"/>
            <a:ext cx="787400" cy="427037"/>
          </p:xfrm>
          <a:graphic>
            <a:graphicData uri="http://schemas.openxmlformats.org/presentationml/2006/ole">
              <p:oleObj spid="_x0000_s112874" name="Уравнение" r:id="rId8" imgW="419040" imgH="228600" progId="Equation.3">
                <p:embed/>
              </p:oleObj>
            </a:graphicData>
          </a:graphic>
        </p:graphicFrame>
      </p:grpSp>
      <p:graphicFrame>
        <p:nvGraphicFramePr>
          <p:cNvPr id="4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23745419"/>
              </p:ext>
            </p:extLst>
          </p:nvPr>
        </p:nvGraphicFramePr>
        <p:xfrm>
          <a:off x="318259" y="4022000"/>
          <a:ext cx="7948613" cy="798512"/>
        </p:xfrm>
        <a:graphic>
          <a:graphicData uri="http://schemas.openxmlformats.org/presentationml/2006/ole">
            <p:oleObj spid="_x0000_s112875" name="Уравнение" r:id="rId9" imgW="3911400" imgH="393480" progId="Equation.3">
              <p:embed/>
            </p:oleObj>
          </a:graphicData>
        </a:graphic>
      </p:graphicFrame>
      <p:graphicFrame>
        <p:nvGraphicFramePr>
          <p:cNvPr id="4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32867953"/>
              </p:ext>
            </p:extLst>
          </p:nvPr>
        </p:nvGraphicFramePr>
        <p:xfrm>
          <a:off x="3813922" y="3724585"/>
          <a:ext cx="4951412" cy="411163"/>
        </p:xfrm>
        <a:graphic>
          <a:graphicData uri="http://schemas.openxmlformats.org/presentationml/2006/ole">
            <p:oleObj spid="_x0000_s112876" name="Уравнение" r:id="rId10" imgW="2438280" imgH="203040" progId="Equation.3">
              <p:embed/>
            </p:oleObj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178662" y="1145642"/>
            <a:ext cx="3246934" cy="2849166"/>
            <a:chOff x="178662" y="1145642"/>
            <a:chExt cx="3246934" cy="284916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5642"/>
              <a:ext cx="3246934" cy="2809821"/>
              <a:chOff x="432730" y="1399044"/>
              <a:chExt cx="3246934" cy="2809821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399044"/>
                <a:ext cx="3246934" cy="2809821"/>
                <a:chOff x="432730" y="1399044"/>
                <a:chExt cx="3246934" cy="2809821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1834495"/>
                  <a:ext cx="2464553" cy="197115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2" y="1834495"/>
                  <a:ext cx="0" cy="197115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900529" y="1399044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0122" y="271120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41370" y="271120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5" name="TextBox 44"/>
            <p:cNvSpPr txBox="1">
              <a:spLocks noChangeArrowheads="1"/>
            </p:cNvSpPr>
            <p:nvPr/>
          </p:nvSpPr>
          <p:spPr bwMode="auto">
            <a:xfrm>
              <a:off x="2175292" y="353224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6" name="TextBox 45"/>
            <p:cNvSpPr txBox="1">
              <a:spLocks noChangeArrowheads="1"/>
            </p:cNvSpPr>
            <p:nvPr/>
          </p:nvSpPr>
          <p:spPr bwMode="auto">
            <a:xfrm>
              <a:off x="930411" y="3533143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9" name="TextBox 48"/>
            <p:cNvSpPr txBox="1">
              <a:spLocks noChangeArrowheads="1"/>
            </p:cNvSpPr>
            <p:nvPr/>
          </p:nvSpPr>
          <p:spPr bwMode="auto">
            <a:xfrm>
              <a:off x="2404251" y="2220221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50" name="TextBox 49"/>
            <p:cNvSpPr txBox="1">
              <a:spLocks noChangeArrowheads="1"/>
            </p:cNvSpPr>
            <p:nvPr/>
          </p:nvSpPr>
          <p:spPr bwMode="auto">
            <a:xfrm>
              <a:off x="601266" y="2220613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5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14966337"/>
              </p:ext>
            </p:extLst>
          </p:nvPr>
        </p:nvGraphicFramePr>
        <p:xfrm>
          <a:off x="4790306" y="5665957"/>
          <a:ext cx="2471737" cy="409575"/>
        </p:xfrm>
        <a:graphic>
          <a:graphicData uri="http://schemas.openxmlformats.org/presentationml/2006/ole">
            <p:oleObj spid="_x0000_s112877" name="Уравнение" r:id="rId11" imgW="1231560" imgH="203040" progId="Equation.3">
              <p:embed/>
            </p:oleObj>
          </a:graphicData>
        </a:graphic>
      </p:graphicFrame>
      <p:graphicFrame>
        <p:nvGraphicFramePr>
          <p:cNvPr id="3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290066407"/>
              </p:ext>
            </p:extLst>
          </p:nvPr>
        </p:nvGraphicFramePr>
        <p:xfrm>
          <a:off x="4790306" y="5081226"/>
          <a:ext cx="2803525" cy="563562"/>
        </p:xfrm>
        <a:graphic>
          <a:graphicData uri="http://schemas.openxmlformats.org/presentationml/2006/ole">
            <p:oleObj spid="_x0000_s112878" name="Уравнение" r:id="rId12" imgW="1396800" imgH="279360" progId="Equation.3">
              <p:embed/>
            </p:oleObj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268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Р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1984"/>
            <a:ext cx="440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r>
              <a:rPr lang="ru-RU" sz="2400" i="1" dirty="0" smtClean="0"/>
              <a:t> (продолжение)</a:t>
            </a:r>
            <a:endParaRPr lang="ru-RU" sz="2400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763050000"/>
              </p:ext>
            </p:extLst>
          </p:nvPr>
        </p:nvGraphicFramePr>
        <p:xfrm>
          <a:off x="3859767" y="3196517"/>
          <a:ext cx="1835150" cy="409575"/>
        </p:xfrm>
        <a:graphic>
          <a:graphicData uri="http://schemas.openxmlformats.org/presentationml/2006/ole">
            <p:oleObj spid="_x0000_s113782" name="Уравнение" r:id="rId4" imgW="914400" imgH="20304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150409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78.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№6</a:t>
            </a:r>
          </a:p>
        </p:txBody>
      </p:sp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35849528"/>
              </p:ext>
            </p:extLst>
          </p:nvPr>
        </p:nvGraphicFramePr>
        <p:xfrm>
          <a:off x="1886930" y="5707890"/>
          <a:ext cx="5394325" cy="447675"/>
        </p:xfrm>
        <a:graphic>
          <a:graphicData uri="http://schemas.openxmlformats.org/presentationml/2006/ole">
            <p:oleObj spid="_x0000_s113783" name="Уравнение" r:id="rId5" imgW="2730240" imgH="228600" progId="Equation.3">
              <p:embed/>
            </p:oleObj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477570" y="468313"/>
            <a:ext cx="8188855" cy="777748"/>
            <a:chOff x="477570" y="468313"/>
            <a:chExt cx="8188855" cy="77774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7570" y="476620"/>
              <a:ext cx="81888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200" i="1" dirty="0">
                  <a:solidFill>
                    <a:srgbClr val="4D4B41"/>
                  </a:solidFill>
                </a:rPr>
                <a:t>Высота равностороннего треугольника </a:t>
              </a:r>
              <a:r>
                <a:rPr lang="ru-RU" sz="2200" i="1" dirty="0" smtClean="0">
                  <a:solidFill>
                    <a:srgbClr val="4D4B41"/>
                  </a:solidFill>
                </a:rPr>
                <a:t>равна    . Найдите </a:t>
              </a:r>
              <a:r>
                <a:rPr lang="ru-RU" sz="2200" i="1" dirty="0">
                  <a:solidFill>
                    <a:srgbClr val="4D4B41"/>
                  </a:solidFill>
                </a:rPr>
                <a:t>его периметр. </a:t>
              </a:r>
            </a:p>
          </p:txBody>
        </p:sp>
        <p:graphicFrame>
          <p:nvGraphicFramePr>
            <p:cNvPr id="3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="" xmlns:p14="http://schemas.microsoft.com/office/powerpoint/2010/main" val="1081091568"/>
                </p:ext>
              </p:extLst>
            </p:nvPr>
          </p:nvGraphicFramePr>
          <p:xfrm>
            <a:off x="7755466" y="468313"/>
            <a:ext cx="787400" cy="427037"/>
          </p:xfrm>
          <a:graphic>
            <a:graphicData uri="http://schemas.openxmlformats.org/presentationml/2006/ole">
              <p:oleObj spid="_x0000_s113784" name="Уравнение" r:id="rId6" imgW="419040" imgH="228600" progId="Equation.3">
                <p:embed/>
              </p:oleObj>
            </a:graphicData>
          </a:graphic>
        </p:graphicFrame>
      </p:grpSp>
      <p:grpSp>
        <p:nvGrpSpPr>
          <p:cNvPr id="5" name="Группа 4"/>
          <p:cNvGrpSpPr/>
          <p:nvPr/>
        </p:nvGrpSpPr>
        <p:grpSpPr>
          <a:xfrm>
            <a:off x="3766309" y="1351838"/>
            <a:ext cx="4076760" cy="830997"/>
            <a:chOff x="3766309" y="1351838"/>
            <a:chExt cx="4076760" cy="830997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66309" y="1351838"/>
              <a:ext cx="407676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Дано:</a:t>
              </a:r>
              <a:r>
                <a:rPr lang="ru-RU" sz="2400" i="1" dirty="0" smtClean="0"/>
                <a:t> </a:t>
              </a:r>
              <a:r>
                <a:rPr lang="ru-RU" sz="2400" i="1" dirty="0" smtClean="0">
                  <a:cs typeface="Times New Roman" panose="02020603050405020304" pitchFamily="18" charset="0"/>
                </a:rPr>
                <a:t>∆АВС – р/с</a:t>
              </a:r>
            </a:p>
            <a:p>
              <a:r>
                <a:rPr lang="ru-RU" sz="2400" i="1" dirty="0" smtClean="0">
                  <a:cs typeface="Times New Roman" panose="02020603050405020304" pitchFamily="18" charset="0"/>
                </a:rPr>
                <a:t>АВ =         </a:t>
              </a:r>
              <a:r>
                <a:rPr lang="ru-RU" sz="2400" dirty="0" smtClean="0">
                  <a:cs typeface="Times New Roman" panose="02020603050405020304" pitchFamily="18" charset="0"/>
                </a:rPr>
                <a:t>.</a:t>
              </a:r>
              <a:endParaRPr lang="ru-RU" sz="2400" dirty="0"/>
            </a:p>
          </p:txBody>
        </p:sp>
        <p:graphicFrame>
          <p:nvGraphicFramePr>
            <p:cNvPr id="38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="" xmlns:p14="http://schemas.microsoft.com/office/powerpoint/2010/main" val="3797178626"/>
                </p:ext>
              </p:extLst>
            </p:nvPr>
          </p:nvGraphicFramePr>
          <p:xfrm>
            <a:off x="4660329" y="1689298"/>
            <a:ext cx="787400" cy="427037"/>
          </p:xfrm>
          <a:graphic>
            <a:graphicData uri="http://schemas.openxmlformats.org/presentationml/2006/ole">
              <p:oleObj spid="_x0000_s113785" name="Уравнение" r:id="rId7" imgW="419040" imgH="228600" progId="Equation.3">
                <p:embed/>
              </p:oleObj>
            </a:graphicData>
          </a:graphic>
        </p:graphicFrame>
      </p:grpSp>
      <p:grpSp>
        <p:nvGrpSpPr>
          <p:cNvPr id="7" name="Группа 6"/>
          <p:cNvGrpSpPr/>
          <p:nvPr/>
        </p:nvGrpSpPr>
        <p:grpSpPr>
          <a:xfrm>
            <a:off x="178662" y="1145642"/>
            <a:ext cx="3246934" cy="2849166"/>
            <a:chOff x="178662" y="1145642"/>
            <a:chExt cx="3246934" cy="284916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5642"/>
              <a:ext cx="3246934" cy="2809821"/>
              <a:chOff x="432730" y="1399044"/>
              <a:chExt cx="3246934" cy="2809821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399044"/>
                <a:ext cx="3246934" cy="2809821"/>
                <a:chOff x="432730" y="1399044"/>
                <a:chExt cx="3246934" cy="2809821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1834495"/>
                  <a:ext cx="2464553" cy="197115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2" y="1834495"/>
                  <a:ext cx="0" cy="197115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900529" y="1399044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0122" y="271120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41370" y="271120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5" name="TextBox 44"/>
            <p:cNvSpPr txBox="1">
              <a:spLocks noChangeArrowheads="1"/>
            </p:cNvSpPr>
            <p:nvPr/>
          </p:nvSpPr>
          <p:spPr bwMode="auto">
            <a:xfrm>
              <a:off x="2175292" y="353224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6" name="TextBox 45"/>
            <p:cNvSpPr txBox="1">
              <a:spLocks noChangeArrowheads="1"/>
            </p:cNvSpPr>
            <p:nvPr/>
          </p:nvSpPr>
          <p:spPr bwMode="auto">
            <a:xfrm>
              <a:off x="930411" y="3533143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9" name="TextBox 48"/>
            <p:cNvSpPr txBox="1">
              <a:spLocks noChangeArrowheads="1"/>
            </p:cNvSpPr>
            <p:nvPr/>
          </p:nvSpPr>
          <p:spPr bwMode="auto">
            <a:xfrm>
              <a:off x="2395784" y="2220221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50" name="TextBox 49"/>
            <p:cNvSpPr txBox="1">
              <a:spLocks noChangeArrowheads="1"/>
            </p:cNvSpPr>
            <p:nvPr/>
          </p:nvSpPr>
          <p:spPr bwMode="auto">
            <a:xfrm>
              <a:off x="592799" y="2220613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11386989"/>
              </p:ext>
            </p:extLst>
          </p:nvPr>
        </p:nvGraphicFramePr>
        <p:xfrm>
          <a:off x="3859767" y="3681745"/>
          <a:ext cx="1300163" cy="409575"/>
        </p:xfrm>
        <a:graphic>
          <a:graphicData uri="http://schemas.openxmlformats.org/presentationml/2006/ole">
            <p:oleObj spid="_x0000_s113786" name="Уравнение" r:id="rId8" imgW="647640" imgH="20304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93714633"/>
              </p:ext>
            </p:extLst>
          </p:nvPr>
        </p:nvGraphicFramePr>
        <p:xfrm>
          <a:off x="3766308" y="4123062"/>
          <a:ext cx="4868863" cy="1076325"/>
        </p:xfrm>
        <a:graphic>
          <a:graphicData uri="http://schemas.openxmlformats.org/presentationml/2006/ole">
            <p:oleObj spid="_x0000_s113787" name="Уравнение" r:id="rId9" imgW="2425680" imgH="533160" progId="Equation.3">
              <p:embed/>
            </p:oleObj>
          </a:graphicData>
        </a:graphic>
      </p:graphicFrame>
      <p:graphicFrame>
        <p:nvGraphicFramePr>
          <p:cNvPr id="3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083590323"/>
              </p:ext>
            </p:extLst>
          </p:nvPr>
        </p:nvGraphicFramePr>
        <p:xfrm>
          <a:off x="3766308" y="5214339"/>
          <a:ext cx="1046163" cy="358775"/>
        </p:xfrm>
        <a:graphic>
          <a:graphicData uri="http://schemas.openxmlformats.org/presentationml/2006/ole">
            <p:oleObj spid="_x0000_s113788" name="Уравнение" r:id="rId10" imgW="520560" imgH="177480" progId="Equation.3">
              <p:embed/>
            </p:oleObj>
          </a:graphicData>
        </a:graphic>
      </p:graphicFrame>
      <p:sp>
        <p:nvSpPr>
          <p:cNvPr id="40" name="Прямоугольник 39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4376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ВМ.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1984"/>
            <a:ext cx="440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r>
              <a:rPr lang="ru-RU" sz="2400" i="1" dirty="0" smtClean="0"/>
              <a:t> </a:t>
            </a:r>
            <a:endParaRPr lang="ru-RU" sz="2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387634" y="5644250"/>
            <a:ext cx="23687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24.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7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476620"/>
            <a:ext cx="83904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/>
              <a:t>В </a:t>
            </a:r>
            <a:r>
              <a:rPr lang="ru-RU" sz="2200" i="1" dirty="0" smtClean="0"/>
              <a:t>треугольнике</a:t>
            </a:r>
            <a:r>
              <a:rPr lang="en-US" sz="2200" i="1" dirty="0" smtClean="0"/>
              <a:t> </a:t>
            </a:r>
            <a:r>
              <a:rPr lang="ru-RU" sz="2200" i="1" dirty="0" smtClean="0"/>
              <a:t>АВС АВ = ВС </a:t>
            </a:r>
            <a:r>
              <a:rPr lang="ru-RU" sz="2200" dirty="0" smtClean="0"/>
              <a:t>= 25, </a:t>
            </a:r>
            <a:r>
              <a:rPr lang="ru-RU" sz="2200" i="1" dirty="0" smtClean="0"/>
              <a:t>АС</a:t>
            </a:r>
            <a:r>
              <a:rPr lang="ru-RU" sz="2200" dirty="0" smtClean="0"/>
              <a:t> = 14. </a:t>
            </a:r>
            <a:r>
              <a:rPr lang="ru-RU" sz="2200" i="1" dirty="0"/>
              <a:t>Найдите длину медианы ВМ.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766308" y="1248388"/>
            <a:ext cx="5219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ВС = </a:t>
            </a:r>
            <a:r>
              <a:rPr lang="ru-RU" sz="2400" dirty="0" smtClean="0">
                <a:cs typeface="Times New Roman" panose="02020603050405020304" pitchFamily="18" charset="0"/>
              </a:rPr>
              <a:t>25, </a:t>
            </a:r>
            <a:r>
              <a:rPr lang="ru-RU" sz="2400" i="1" dirty="0" smtClean="0">
                <a:cs typeface="Times New Roman" panose="02020603050405020304" pitchFamily="18" charset="0"/>
              </a:rPr>
              <a:t>АС</a:t>
            </a:r>
            <a:r>
              <a:rPr lang="ru-RU" sz="2400" dirty="0" smtClean="0">
                <a:cs typeface="Times New Roman" panose="02020603050405020304" pitchFamily="18" charset="0"/>
              </a:rPr>
              <a:t> = 14, </a:t>
            </a:r>
            <a:r>
              <a:rPr lang="ru-RU" sz="2400" i="1" dirty="0" smtClean="0">
                <a:cs typeface="Times New Roman" panose="02020603050405020304" pitchFamily="18" charset="0"/>
              </a:rPr>
              <a:t>АМ = МС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60689346"/>
              </p:ext>
            </p:extLst>
          </p:nvPr>
        </p:nvGraphicFramePr>
        <p:xfrm>
          <a:off x="3826466" y="3111579"/>
          <a:ext cx="4465637" cy="398463"/>
        </p:xfrm>
        <a:graphic>
          <a:graphicData uri="http://schemas.openxmlformats.org/presentationml/2006/ole">
            <p:oleObj spid="_x0000_s114813" name="Уравнение" r:id="rId4" imgW="2260440" imgH="20304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436207212"/>
              </p:ext>
            </p:extLst>
          </p:nvPr>
        </p:nvGraphicFramePr>
        <p:xfrm>
          <a:off x="3826466" y="3478805"/>
          <a:ext cx="4359275" cy="412750"/>
        </p:xfrm>
        <a:graphic>
          <a:graphicData uri="http://schemas.openxmlformats.org/presentationml/2006/ole">
            <p:oleObj spid="_x0000_s114814" name="Уравнение" r:id="rId5" imgW="2145960" imgH="203040" progId="Equation.3">
              <p:embed/>
            </p:oleObj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78662" y="1130727"/>
            <a:ext cx="3246934" cy="2870893"/>
            <a:chOff x="178662" y="1130727"/>
            <a:chExt cx="3246934" cy="2870893"/>
          </a:xfrm>
        </p:grpSpPr>
        <p:grpSp>
          <p:nvGrpSpPr>
            <p:cNvPr id="36" name="Группа 35"/>
            <p:cNvGrpSpPr/>
            <p:nvPr/>
          </p:nvGrpSpPr>
          <p:grpSpPr>
            <a:xfrm>
              <a:off x="178662" y="1130727"/>
              <a:ext cx="3246934" cy="2870893"/>
              <a:chOff x="178662" y="1147663"/>
              <a:chExt cx="3246934" cy="2870893"/>
            </a:xfrm>
          </p:grpSpPr>
          <p:grpSp>
            <p:nvGrpSpPr>
              <p:cNvPr id="40" name="Группа 39"/>
              <p:cNvGrpSpPr/>
              <p:nvPr/>
            </p:nvGrpSpPr>
            <p:grpSpPr>
              <a:xfrm>
                <a:off x="178662" y="1147663"/>
                <a:ext cx="3246934" cy="2325202"/>
                <a:chOff x="432730" y="1883663"/>
                <a:chExt cx="3246934" cy="2325202"/>
              </a:xfrm>
            </p:grpSpPr>
            <p:grpSp>
              <p:nvGrpSpPr>
                <p:cNvPr id="52" name="Группа 51"/>
                <p:cNvGrpSpPr/>
                <p:nvPr/>
              </p:nvGrpSpPr>
              <p:grpSpPr>
                <a:xfrm>
                  <a:off x="432730" y="1883663"/>
                  <a:ext cx="3246934" cy="2325202"/>
                  <a:chOff x="432730" y="1883663"/>
                  <a:chExt cx="3246934" cy="2325202"/>
                </a:xfrm>
              </p:grpSpPr>
              <p:sp>
                <p:nvSpPr>
                  <p:cNvPr id="57" name="Равнобедренный треугольник 56"/>
                  <p:cNvSpPr/>
                  <p:nvPr/>
                </p:nvSpPr>
                <p:spPr>
                  <a:xfrm>
                    <a:off x="871195" y="2306555"/>
                    <a:ext cx="2464549" cy="1499091"/>
                  </a:xfrm>
                  <a:prstGeom prst="triangle">
                    <a:avLst/>
                  </a:prstGeom>
                  <a:solidFill>
                    <a:srgbClr val="FFFFFF"/>
                  </a:solidFill>
                  <a:ln w="28575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8" name="TextBox 5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51585" y="3747200"/>
                    <a:ext cx="449162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ru-RU" altLang="ru-RU" i="1" dirty="0" smtClean="0">
                        <a:latin typeface="+mn-lt"/>
                      </a:rPr>
                      <a:t>М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59" name="TextBox 5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80809" y="3630070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С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60" name="Text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2730" y="3630070"/>
                    <a:ext cx="492443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61" name="Прямоугольник 60"/>
                  <p:cNvSpPr/>
                  <p:nvPr/>
                </p:nvSpPr>
                <p:spPr>
                  <a:xfrm>
                    <a:off x="2096993" y="3555247"/>
                    <a:ext cx="247215" cy="253271"/>
                  </a:xfrm>
                  <a:prstGeom prst="rect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62" name="Прямая соединительная линия 61"/>
                  <p:cNvCxnSpPr>
                    <a:stCxn id="57" idx="0"/>
                    <a:endCxn id="57" idx="3"/>
                  </p:cNvCxnSpPr>
                  <p:nvPr/>
                </p:nvCxnSpPr>
                <p:spPr>
                  <a:xfrm>
                    <a:off x="2103470" y="2306555"/>
                    <a:ext cx="0" cy="1499091"/>
                  </a:xfrm>
                  <a:prstGeom prst="line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</p:cxnSp>
              <p:sp>
                <p:nvSpPr>
                  <p:cNvPr id="63" name="TextBox 6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89264" y="1883663"/>
                    <a:ext cx="405880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cxnSp>
                <p:nvCxnSpPr>
                  <p:cNvPr id="64" name="Прямая соединительная линия 63"/>
                  <p:cNvCxnSpPr/>
                  <p:nvPr/>
                </p:nvCxnSpPr>
                <p:spPr>
                  <a:xfrm>
                    <a:off x="1463158" y="2948089"/>
                    <a:ext cx="121561" cy="131826"/>
                  </a:xfrm>
                  <a:prstGeom prst="line">
                    <a:avLst/>
                  </a:prstGeom>
                  <a:noFill/>
                  <a:ln w="3810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</p:cxnSp>
            </p:grpSp>
            <p:cxnSp>
              <p:nvCxnSpPr>
                <p:cNvPr id="53" name="Прямая соединительная линия 52"/>
                <p:cNvCxnSpPr/>
                <p:nvPr/>
              </p:nvCxnSpPr>
              <p:spPr>
                <a:xfrm flipH="1">
                  <a:off x="2635098" y="294808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5" name="Прямая соединительная линия 54"/>
                <p:cNvCxnSpPr/>
                <p:nvPr/>
              </p:nvCxnSpPr>
              <p:spPr>
                <a:xfrm flipH="1">
                  <a:off x="1491708" y="3707319"/>
                  <a:ext cx="578" cy="199358"/>
                </a:xfrm>
                <a:prstGeom prst="line">
                  <a:avLst/>
                </a:prstGeom>
                <a:noFill/>
                <a:ln w="98425" cmpd="dbl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 flipH="1">
                  <a:off x="2728849" y="3709175"/>
                  <a:ext cx="578" cy="199358"/>
                </a:xfrm>
                <a:prstGeom prst="line">
                  <a:avLst/>
                </a:prstGeom>
                <a:noFill/>
                <a:ln w="98425" cmpd="dbl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sp>
            <p:nvSpPr>
              <p:cNvPr id="41" name="TextBox 40"/>
              <p:cNvSpPr txBox="1">
                <a:spLocks noChangeArrowheads="1"/>
              </p:cNvSpPr>
              <p:nvPr/>
            </p:nvSpPr>
            <p:spPr bwMode="auto">
              <a:xfrm>
                <a:off x="1566310" y="3556891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14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44" name="Левая фигурная скобка 43"/>
              <p:cNvSpPr/>
              <p:nvPr/>
            </p:nvSpPr>
            <p:spPr>
              <a:xfrm rot="16200000">
                <a:off x="1710722" y="2266085"/>
                <a:ext cx="277366" cy="2464549"/>
              </a:xfrm>
              <a:prstGeom prst="leftBrace">
                <a:avLst>
                  <a:gd name="adj1" fmla="val 45934"/>
                  <a:gd name="adj2" fmla="val 50000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  <p:sp>
          <p:nvSpPr>
            <p:cNvPr id="65" name="TextBox 64"/>
            <p:cNvSpPr txBox="1">
              <a:spLocks noChangeArrowheads="1"/>
            </p:cNvSpPr>
            <p:nvPr/>
          </p:nvSpPr>
          <p:spPr bwMode="auto">
            <a:xfrm>
              <a:off x="592706" y="1934204"/>
              <a:ext cx="6639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25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6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82252651"/>
              </p:ext>
            </p:extLst>
          </p:nvPr>
        </p:nvGraphicFramePr>
        <p:xfrm>
          <a:off x="617127" y="3781278"/>
          <a:ext cx="7974013" cy="798513"/>
        </p:xfrm>
        <a:graphic>
          <a:graphicData uri="http://schemas.openxmlformats.org/presentationml/2006/ole">
            <p:oleObj spid="_x0000_s114815" name="Уравнение" r:id="rId6" imgW="3924000" imgH="393480" progId="Equation.3">
              <p:embed/>
            </p:oleObj>
          </a:graphicData>
        </a:graphic>
      </p:graphicFrame>
      <p:graphicFrame>
        <p:nvGraphicFramePr>
          <p:cNvPr id="6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595881885"/>
              </p:ext>
            </p:extLst>
          </p:nvPr>
        </p:nvGraphicFramePr>
        <p:xfrm>
          <a:off x="655227" y="4437661"/>
          <a:ext cx="7696200" cy="461962"/>
        </p:xfrm>
        <a:graphic>
          <a:graphicData uri="http://schemas.openxmlformats.org/presentationml/2006/ole">
            <p:oleObj spid="_x0000_s114816" name="Уравнение" r:id="rId7" imgW="3835080" imgH="228600" progId="Equation.3">
              <p:embed/>
            </p:oleObj>
          </a:graphicData>
        </a:graphic>
      </p:graphicFrame>
      <p:graphicFrame>
        <p:nvGraphicFramePr>
          <p:cNvPr id="6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451801210"/>
              </p:ext>
            </p:extLst>
          </p:nvPr>
        </p:nvGraphicFramePr>
        <p:xfrm>
          <a:off x="617127" y="4908090"/>
          <a:ext cx="7466013" cy="487362"/>
        </p:xfrm>
        <a:graphic>
          <a:graphicData uri="http://schemas.openxmlformats.org/presentationml/2006/ole">
            <p:oleObj spid="_x0000_s114817" name="Уравнение" r:id="rId8" imgW="3720960" imgH="241200" progId="Equation.3">
              <p:embed/>
            </p:oleObj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72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№8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833559" y="124195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квадрат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АС = </a:t>
            </a:r>
            <a:r>
              <a:rPr lang="ru-RU" sz="2400" dirty="0" smtClean="0">
                <a:cs typeface="Times New Roman" panose="02020603050405020304" pitchFamily="18" charset="0"/>
              </a:rPr>
              <a:t>46.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3559" y="213818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0565" y="483701"/>
            <a:ext cx="85428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Найдите площадь квадрата, если его диагональ равна 46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813215" y="2666169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689896700"/>
              </p:ext>
            </p:extLst>
          </p:nvPr>
        </p:nvGraphicFramePr>
        <p:xfrm>
          <a:off x="3813215" y="3253025"/>
          <a:ext cx="4948238" cy="411163"/>
        </p:xfrm>
        <a:graphic>
          <a:graphicData uri="http://schemas.openxmlformats.org/presentationml/2006/ole">
            <p:oleObj spid="_x0000_s115815" name="Уравнение" r:id="rId4" imgW="2425680" imgH="2030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207082358"/>
              </p:ext>
            </p:extLst>
          </p:nvPr>
        </p:nvGraphicFramePr>
        <p:xfrm>
          <a:off x="2779713" y="5632450"/>
          <a:ext cx="3584575" cy="473075"/>
        </p:xfrm>
        <a:graphic>
          <a:graphicData uri="http://schemas.openxmlformats.org/presentationml/2006/ole">
            <p:oleObj spid="_x0000_s115816" name="Уравнение" r:id="rId5" imgW="1815840" imgH="2412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14322" y="6176678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/>
              <a:t>1058</a:t>
            </a:r>
            <a:r>
              <a:rPr lang="ru-RU" sz="2400" dirty="0"/>
              <a:t>.</a:t>
            </a:r>
          </a:p>
        </p:txBody>
      </p:sp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62040291"/>
              </p:ext>
            </p:extLst>
          </p:nvPr>
        </p:nvGraphicFramePr>
        <p:xfrm>
          <a:off x="5571392" y="2755487"/>
          <a:ext cx="3119437" cy="411163"/>
        </p:xfrm>
        <a:graphic>
          <a:graphicData uri="http://schemas.openxmlformats.org/presentationml/2006/ole">
            <p:oleObj spid="_x0000_s115817" name="Уравнение" r:id="rId6" imgW="1536480" imgH="203040" progId="Equation.3">
              <p:embed/>
            </p:oleObj>
          </a:graphicData>
        </a:graphic>
      </p:graphicFrame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462282208"/>
              </p:ext>
            </p:extLst>
          </p:nvPr>
        </p:nvGraphicFramePr>
        <p:xfrm>
          <a:off x="3833884" y="4202900"/>
          <a:ext cx="1925638" cy="400050"/>
        </p:xfrm>
        <a:graphic>
          <a:graphicData uri="http://schemas.openxmlformats.org/presentationml/2006/ole">
            <p:oleObj spid="_x0000_s115818" name="Уравнение" r:id="rId7" imgW="965160" imgH="203040" progId="Equation.3">
              <p:embed/>
            </p:oleObj>
          </a:graphicData>
        </a:graphic>
      </p:graphicFrame>
      <p:grpSp>
        <p:nvGrpSpPr>
          <p:cNvPr id="14" name="Группа 13"/>
          <p:cNvGrpSpPr/>
          <p:nvPr/>
        </p:nvGrpSpPr>
        <p:grpSpPr>
          <a:xfrm>
            <a:off x="376078" y="974481"/>
            <a:ext cx="2808420" cy="2681178"/>
            <a:chOff x="376078" y="974481"/>
            <a:chExt cx="2808420" cy="268117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72066" y="1330369"/>
              <a:ext cx="1961053" cy="1979922"/>
            </a:xfrm>
            <a:prstGeom prst="rect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376078" y="974481"/>
              <a:ext cx="2768082" cy="2681178"/>
              <a:chOff x="376078" y="1966564"/>
              <a:chExt cx="2768082" cy="2681178"/>
            </a:xfrm>
          </p:grpSpPr>
          <p:sp>
            <p:nvSpPr>
              <p:cNvPr id="20" name="TextBox 19"/>
              <p:cNvSpPr txBox="1">
                <a:spLocks noChangeArrowheads="1"/>
              </p:cNvSpPr>
              <p:nvPr/>
            </p:nvSpPr>
            <p:spPr bwMode="auto">
              <a:xfrm>
                <a:off x="376078" y="1966564"/>
                <a:ext cx="50526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1" name="TextBox 20"/>
              <p:cNvSpPr txBox="1">
                <a:spLocks noChangeArrowheads="1"/>
              </p:cNvSpPr>
              <p:nvPr/>
            </p:nvSpPr>
            <p:spPr bwMode="auto">
              <a:xfrm>
                <a:off x="2645305" y="41860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2" name="TextBox 31"/>
              <p:cNvSpPr txBox="1">
                <a:spLocks noChangeArrowheads="1"/>
              </p:cNvSpPr>
              <p:nvPr/>
            </p:nvSpPr>
            <p:spPr bwMode="auto">
              <a:xfrm>
                <a:off x="379285" y="41860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3" name="TextBox 32"/>
              <p:cNvSpPr txBox="1">
                <a:spLocks noChangeArrowheads="1"/>
              </p:cNvSpPr>
              <p:nvPr/>
            </p:nvSpPr>
            <p:spPr bwMode="auto">
              <a:xfrm>
                <a:off x="1663519" y="4182104"/>
                <a:ext cx="35137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x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8" name="TextBox 37"/>
              <p:cNvSpPr txBox="1">
                <a:spLocks noChangeArrowheads="1"/>
              </p:cNvSpPr>
              <p:nvPr/>
            </p:nvSpPr>
            <p:spPr bwMode="auto">
              <a:xfrm rot="18947857">
                <a:off x="1422760" y="2949509"/>
                <a:ext cx="66396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 </a:t>
                </a:r>
                <a:r>
                  <a:rPr lang="ru-RU" altLang="ru-RU" dirty="0" smtClean="0">
                    <a:latin typeface="+mn-lt"/>
                  </a:rPr>
                  <a:t>4</a:t>
                </a:r>
                <a:r>
                  <a:rPr lang="en-US" altLang="ru-RU" dirty="0" smtClean="0">
                    <a:latin typeface="+mn-lt"/>
                  </a:rPr>
                  <a:t>6</a:t>
                </a:r>
                <a:endParaRPr lang="ru-RU" altLang="ru-RU" dirty="0">
                  <a:latin typeface="+mn-lt"/>
                </a:endParaRPr>
              </a:p>
            </p:txBody>
          </p:sp>
        </p:grp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2645305" y="974482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2833120" y="2074765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x</a:t>
              </a:r>
              <a:endParaRPr lang="ru-RU" altLang="ru-RU" i="1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872066" y="1330370"/>
              <a:ext cx="1961053" cy="1969402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2585904" y="3063385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83952554"/>
              </p:ext>
            </p:extLst>
          </p:nvPr>
        </p:nvGraphicFramePr>
        <p:xfrm>
          <a:off x="3833559" y="3705875"/>
          <a:ext cx="2559050" cy="400050"/>
        </p:xfrm>
        <a:graphic>
          <a:graphicData uri="http://schemas.openxmlformats.org/presentationml/2006/ole">
            <p:oleObj spid="_x0000_s115819" name="Уравнение" r:id="rId8" imgW="1282680" imgH="203040" progId="Equation.3">
              <p:embed/>
            </p:oleObj>
          </a:graphicData>
        </a:graphic>
      </p:graphicFrame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507451226"/>
              </p:ext>
            </p:extLst>
          </p:nvPr>
        </p:nvGraphicFramePr>
        <p:xfrm>
          <a:off x="3833559" y="4693688"/>
          <a:ext cx="1697037" cy="401638"/>
        </p:xfrm>
        <a:graphic>
          <a:graphicData uri="http://schemas.openxmlformats.org/presentationml/2006/ole">
            <p:oleObj spid="_x0000_s115820" name="Уравнение" r:id="rId9" imgW="850680" imgH="203040" progId="Equation.3">
              <p:embed/>
            </p:oleObj>
          </a:graphicData>
        </a:graphic>
      </p:graphicFrame>
      <p:graphicFrame>
        <p:nvGraphicFramePr>
          <p:cNvPr id="2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107436870"/>
              </p:ext>
            </p:extLst>
          </p:nvPr>
        </p:nvGraphicFramePr>
        <p:xfrm>
          <a:off x="3813215" y="5174971"/>
          <a:ext cx="1571625" cy="400050"/>
        </p:xfrm>
        <a:graphic>
          <a:graphicData uri="http://schemas.openxmlformats.org/presentationml/2006/ole">
            <p:oleObj spid="_x0000_s115821" name="Уравнение" r:id="rId10" imgW="787320" imgH="203040" progId="Equation.3">
              <p:embed/>
            </p:oleObj>
          </a:graphicData>
        </a:graphic>
      </p:graphicFrame>
      <p:sp>
        <p:nvSpPr>
          <p:cNvPr id="34" name="Прямоугольник 33"/>
          <p:cNvSpPr/>
          <p:nvPr/>
        </p:nvSpPr>
        <p:spPr>
          <a:xfrm>
            <a:off x="0" y="914589"/>
            <a:ext cx="9144000" cy="59434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9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9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833558" y="1360494"/>
            <a:ext cx="52824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р/б  трапеция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29</a:t>
            </a:r>
            <a:r>
              <a:rPr lang="en-US" sz="2400" dirty="0">
                <a:cs typeface="Times New Roman" panose="02020603050405020304" pitchFamily="18" charset="0"/>
              </a:rPr>
              <a:t>,</a:t>
            </a:r>
            <a:r>
              <a:rPr lang="en-US" sz="2400" i="1" dirty="0">
                <a:cs typeface="Times New Roman" panose="02020603050405020304" pitchFamily="18" charset="0"/>
              </a:rPr>
              <a:t> D</a:t>
            </a:r>
            <a:r>
              <a:rPr lang="ru-RU" sz="2400" i="1" dirty="0">
                <a:cs typeface="Times New Roman" panose="02020603050405020304" pitchFamily="18" charset="0"/>
              </a:rPr>
              <a:t>С = </a:t>
            </a:r>
            <a:r>
              <a:rPr lang="ru-RU" sz="2400" dirty="0">
                <a:cs typeface="Times New Roman" panose="02020603050405020304" pitchFamily="18" charset="0"/>
              </a:rPr>
              <a:t>19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AD = </a:t>
            </a:r>
            <a:r>
              <a:rPr lang="ru-RU" sz="2400" i="1" dirty="0" smtClean="0">
                <a:cs typeface="Times New Roman" panose="02020603050405020304" pitchFamily="18" charset="0"/>
              </a:rPr>
              <a:t>ВС </a:t>
            </a:r>
            <a:r>
              <a:rPr lang="ru-RU" sz="2400" i="1" dirty="0"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cs typeface="Times New Roman" panose="02020603050405020304" pitchFamily="18" charset="0"/>
              </a:rPr>
              <a:t>13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3559" y="213818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813215" y="2666169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531658483"/>
              </p:ext>
            </p:extLst>
          </p:nvPr>
        </p:nvGraphicFramePr>
        <p:xfrm>
          <a:off x="139551" y="4723037"/>
          <a:ext cx="6813550" cy="411162"/>
        </p:xfrm>
        <a:graphic>
          <a:graphicData uri="http://schemas.openxmlformats.org/presentationml/2006/ole">
            <p:oleObj spid="_x0000_s116852" name="Уравнение" r:id="rId4" imgW="3340080" imgH="20304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05366" y="6326961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288</a:t>
            </a:r>
            <a:r>
              <a:rPr lang="ru-RU" sz="2400" dirty="0"/>
              <a:t>.</a:t>
            </a:r>
          </a:p>
        </p:txBody>
      </p:sp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318892298"/>
              </p:ext>
            </p:extLst>
          </p:nvPr>
        </p:nvGraphicFramePr>
        <p:xfrm>
          <a:off x="5463453" y="2752247"/>
          <a:ext cx="3711575" cy="411163"/>
        </p:xfrm>
        <a:graphic>
          <a:graphicData uri="http://schemas.openxmlformats.org/presentationml/2006/ole">
            <p:oleObj spid="_x0000_s116853" name="Уравнение" r:id="rId5" imgW="1828800" imgH="203040" progId="Equation.3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0565" y="483701"/>
            <a:ext cx="85428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Основания равнобедренной трапеции равны </a:t>
            </a:r>
            <a:r>
              <a:rPr lang="ru-RU" sz="2200" dirty="0">
                <a:solidFill>
                  <a:srgbClr val="4D4B41"/>
                </a:solidFill>
              </a:rPr>
              <a:t>19</a:t>
            </a:r>
            <a:r>
              <a:rPr lang="ru-RU" sz="2200" i="1" dirty="0">
                <a:solidFill>
                  <a:srgbClr val="4D4B41"/>
                </a:solidFill>
              </a:rPr>
              <a:t> и </a:t>
            </a:r>
            <a:r>
              <a:rPr lang="ru-RU" sz="2200" dirty="0">
                <a:solidFill>
                  <a:srgbClr val="4D4B41"/>
                </a:solidFill>
              </a:rPr>
              <a:t>29</a:t>
            </a:r>
            <a:r>
              <a:rPr lang="ru-RU" sz="2200" i="1" dirty="0">
                <a:solidFill>
                  <a:srgbClr val="4D4B41"/>
                </a:solidFill>
              </a:rPr>
              <a:t>, а ее боковые стороны равны </a:t>
            </a:r>
            <a:r>
              <a:rPr lang="ru-RU" sz="2200" dirty="0">
                <a:solidFill>
                  <a:srgbClr val="4D4B41"/>
                </a:solidFill>
              </a:rPr>
              <a:t>13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</a:t>
            </a:r>
            <a:r>
              <a:rPr lang="ru-RU" sz="2200" i="1" dirty="0" smtClean="0">
                <a:solidFill>
                  <a:srgbClr val="4D4B41"/>
                </a:solidFill>
              </a:rPr>
              <a:t>трапеции.</a:t>
            </a:r>
            <a:endParaRPr lang="ru-RU" sz="2200" i="1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-69475" y="1416642"/>
            <a:ext cx="3707593" cy="3052334"/>
            <a:chOff x="-69475" y="1416642"/>
            <a:chExt cx="3707593" cy="3052334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-69475" y="1416642"/>
              <a:ext cx="3707593" cy="3052334"/>
              <a:chOff x="-69475" y="1416642"/>
              <a:chExt cx="3707593" cy="3052334"/>
            </a:xfrm>
          </p:grpSpPr>
          <p:sp>
            <p:nvSpPr>
              <p:cNvPr id="3" name="Трапеция 2"/>
              <p:cNvSpPr/>
              <p:nvPr/>
            </p:nvSpPr>
            <p:spPr>
              <a:xfrm>
                <a:off x="372533" y="1823641"/>
                <a:ext cx="2967190" cy="1722345"/>
              </a:xfrm>
              <a:prstGeom prst="trapezoid">
                <a:avLst>
                  <a:gd name="adj" fmla="val 43250"/>
                </a:avLst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4" name="Группа 13"/>
              <p:cNvGrpSpPr/>
              <p:nvPr/>
            </p:nvGrpSpPr>
            <p:grpSpPr>
              <a:xfrm>
                <a:off x="-69475" y="1416642"/>
                <a:ext cx="3707593" cy="3052334"/>
                <a:chOff x="6038" y="1010093"/>
                <a:chExt cx="3707593" cy="3052334"/>
              </a:xfrm>
            </p:grpSpPr>
            <p:grpSp>
              <p:nvGrpSpPr>
                <p:cNvPr id="2" name="Группа 1"/>
                <p:cNvGrpSpPr/>
                <p:nvPr/>
              </p:nvGrpSpPr>
              <p:grpSpPr>
                <a:xfrm>
                  <a:off x="6038" y="1017746"/>
                  <a:ext cx="3707593" cy="3044681"/>
                  <a:chOff x="6038" y="2009829"/>
                  <a:chExt cx="3707593" cy="3044681"/>
                </a:xfrm>
              </p:grpSpPr>
              <p:sp>
                <p:nvSpPr>
                  <p:cNvPr id="20" name="Text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2478" y="2009830"/>
                    <a:ext cx="505267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D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21" name="Text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14776" y="3941591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32" name="Text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038" y="3941592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33" name="Text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48550" y="4592845"/>
                    <a:ext cx="566181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29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  <p:sp>
                <p:nvSpPr>
                  <p:cNvPr id="38" name="TextBox 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882" y="2009829"/>
                    <a:ext cx="566181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=""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19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</p:grpSp>
            <p:sp>
              <p:nvSpPr>
                <p:cNvPr id="23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2389465" y="1010093"/>
                  <a:ext cx="505267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C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3008020" y="1952867"/>
                  <a:ext cx="566181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13</a:t>
                  </a:r>
                  <a:endParaRPr lang="ru-RU" altLang="ru-RU" dirty="0">
                    <a:latin typeface="+mn-lt"/>
                  </a:endParaRPr>
                </a:p>
              </p:txBody>
            </p:sp>
            <p:sp>
              <p:nvSpPr>
                <p:cNvPr id="31" name="Прямоугольник 30"/>
                <p:cNvSpPr/>
                <p:nvPr/>
              </p:nvSpPr>
              <p:spPr>
                <a:xfrm>
                  <a:off x="1190578" y="2887990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9" name="Прямая соединительная линия 8"/>
                <p:cNvCxnSpPr/>
                <p:nvPr/>
              </p:nvCxnSpPr>
              <p:spPr>
                <a:xfrm flipV="1">
                  <a:off x="1192259" y="1417092"/>
                  <a:ext cx="7293" cy="1722345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28" name="Прямая соединительная линия 27"/>
              <p:cNvCxnSpPr/>
              <p:nvPr/>
            </p:nvCxnSpPr>
            <p:spPr>
              <a:xfrm flipV="1">
                <a:off x="2586500" y="1821110"/>
                <a:ext cx="7293" cy="1722345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Прямоугольник 33"/>
              <p:cNvSpPr/>
              <p:nvPr/>
            </p:nvSpPr>
            <p:spPr>
              <a:xfrm>
                <a:off x="2332495" y="3302364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178549" y="2359415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13</a:t>
                </a:r>
                <a:endParaRPr lang="ru-RU" altLang="ru-RU" dirty="0">
                  <a:latin typeface="+mn-lt"/>
                </a:endParaRPr>
              </a:p>
            </p:txBody>
          </p: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686633" y="2610173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37" name="Прямая соединительная линия 36"/>
              <p:cNvCxnSpPr/>
              <p:nvPr/>
            </p:nvCxnSpPr>
            <p:spPr>
              <a:xfrm flipH="1">
                <a:off x="2900232" y="2615157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 flipH="1">
                <a:off x="771933" y="3455686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flipH="1">
                <a:off x="2961043" y="3454900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42" name="TextBox 41"/>
              <p:cNvSpPr txBox="1">
                <a:spLocks noChangeArrowheads="1"/>
              </p:cNvSpPr>
              <p:nvPr/>
            </p:nvSpPr>
            <p:spPr bwMode="auto">
              <a:xfrm>
                <a:off x="908698" y="3480946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>
                    <a:latin typeface="+mn-lt"/>
                  </a:rPr>
                  <a:t>K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43" name="TextBox 42"/>
              <p:cNvSpPr txBox="1">
                <a:spLocks noChangeArrowheads="1"/>
              </p:cNvSpPr>
              <p:nvPr/>
            </p:nvSpPr>
            <p:spPr bwMode="auto">
              <a:xfrm>
                <a:off x="2352059" y="3480946"/>
                <a:ext cx="44916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M</a:t>
                </a:r>
                <a:endParaRPr lang="ru-RU" altLang="ru-RU" i="1" dirty="0">
                  <a:latin typeface="+mn-lt"/>
                </a:endParaRPr>
              </a:p>
            </p:txBody>
          </p:sp>
        </p:grpSp>
        <p:sp>
          <p:nvSpPr>
            <p:cNvPr id="44" name="Левая фигурная скобка 43"/>
            <p:cNvSpPr/>
            <p:nvPr/>
          </p:nvSpPr>
          <p:spPr>
            <a:xfrm rot="16200000">
              <a:off x="1717446" y="2462999"/>
              <a:ext cx="277366" cy="2967188"/>
            </a:xfrm>
            <a:prstGeom prst="leftBrace">
              <a:avLst>
                <a:gd name="adj1" fmla="val 45934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</p:grpSp>
      <p:graphicFrame>
        <p:nvGraphicFramePr>
          <p:cNvPr id="4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81889533"/>
              </p:ext>
            </p:extLst>
          </p:nvPr>
        </p:nvGraphicFramePr>
        <p:xfrm>
          <a:off x="3833558" y="3745873"/>
          <a:ext cx="3659188" cy="412750"/>
        </p:xfrm>
        <a:graphic>
          <a:graphicData uri="http://schemas.openxmlformats.org/presentationml/2006/ole">
            <p:oleObj spid="_x0000_s116854" name="Уравнение" r:id="rId6" imgW="1803240" imgH="203040" progId="Equation.3">
              <p:embed/>
            </p:oleObj>
          </a:graphicData>
        </a:graphic>
      </p:graphicFrame>
      <p:graphicFrame>
        <p:nvGraphicFramePr>
          <p:cNvPr id="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90973234"/>
              </p:ext>
            </p:extLst>
          </p:nvPr>
        </p:nvGraphicFramePr>
        <p:xfrm>
          <a:off x="139551" y="5150449"/>
          <a:ext cx="8864891" cy="487362"/>
        </p:xfrm>
        <a:graphic>
          <a:graphicData uri="http://schemas.openxmlformats.org/presentationml/2006/ole">
            <p:oleObj spid="_x0000_s116855" name="Уравнение" r:id="rId7" imgW="4495680" imgH="241200" progId="Equation.3">
              <p:embed/>
            </p:oleObj>
          </a:graphicData>
        </a:graphic>
      </p:graphicFrame>
      <p:graphicFrame>
        <p:nvGraphicFramePr>
          <p:cNvPr id="4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439200124"/>
              </p:ext>
            </p:extLst>
          </p:nvPr>
        </p:nvGraphicFramePr>
        <p:xfrm>
          <a:off x="139554" y="5519386"/>
          <a:ext cx="6773863" cy="771525"/>
        </p:xfrm>
        <a:graphic>
          <a:graphicData uri="http://schemas.openxmlformats.org/presentationml/2006/ole">
            <p:oleObj spid="_x0000_s116856" name="Уравнение" r:id="rId8" imgW="3429000" imgH="393480" progId="Equation.3">
              <p:embed/>
            </p:oleObj>
          </a:graphicData>
        </a:graphic>
      </p:graphicFrame>
      <p:graphicFrame>
        <p:nvGraphicFramePr>
          <p:cNvPr id="4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18409310"/>
              </p:ext>
            </p:extLst>
          </p:nvPr>
        </p:nvGraphicFramePr>
        <p:xfrm>
          <a:off x="3833558" y="3223418"/>
          <a:ext cx="4768850" cy="411162"/>
        </p:xfrm>
        <a:graphic>
          <a:graphicData uri="http://schemas.openxmlformats.org/presentationml/2006/ole">
            <p:oleObj spid="_x0000_s116857" name="Уравнение" r:id="rId9" imgW="2349360" imgH="203040" progId="Equation.3">
              <p:embed/>
            </p:oleObj>
          </a:graphicData>
        </a:graphic>
      </p:graphicFrame>
      <p:graphicFrame>
        <p:nvGraphicFramePr>
          <p:cNvPr id="4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679229464"/>
              </p:ext>
            </p:extLst>
          </p:nvPr>
        </p:nvGraphicFramePr>
        <p:xfrm>
          <a:off x="3809355" y="4224046"/>
          <a:ext cx="4022725" cy="436562"/>
        </p:xfrm>
        <a:graphic>
          <a:graphicData uri="http://schemas.openxmlformats.org/presentationml/2006/ole">
            <p:oleObj spid="_x0000_s116858" name="Уравнение" r:id="rId10" imgW="1981080" imgH="215640" progId="Equation.3">
              <p:embed/>
            </p:oleObj>
          </a:graphicData>
        </a:graphic>
      </p:graphicFrame>
      <p:sp>
        <p:nvSpPr>
          <p:cNvPr id="50" name="Прямоугольник 49"/>
          <p:cNvSpPr/>
          <p:nvPr/>
        </p:nvSpPr>
        <p:spPr>
          <a:xfrm>
            <a:off x="0" y="1354666"/>
            <a:ext cx="9144000" cy="55033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329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5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89522922"/>
              </p:ext>
            </p:extLst>
          </p:nvPr>
        </p:nvGraphicFramePr>
        <p:xfrm>
          <a:off x="970964" y="4445388"/>
          <a:ext cx="7194550" cy="446088"/>
        </p:xfrm>
        <a:graphic>
          <a:graphicData uri="http://schemas.openxmlformats.org/presentationml/2006/ole">
            <p:oleObj spid="_x0000_s117826" name="Уравнение" r:id="rId4" imgW="3606480" imgH="2286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10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7548" y="1479024"/>
            <a:ext cx="5186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прямоугольник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ВС = </a:t>
            </a:r>
            <a:r>
              <a:rPr lang="ru-RU" sz="2400" dirty="0" smtClean="0">
                <a:cs typeface="Times New Roman" panose="02020603050405020304" pitchFamily="18" charset="0"/>
              </a:rPr>
              <a:t>48</a:t>
            </a:r>
            <a:r>
              <a:rPr lang="ru-RU" sz="2400" i="1" dirty="0" smtClean="0">
                <a:cs typeface="Times New Roman" panose="02020603050405020304" pitchFamily="18" charset="0"/>
              </a:rPr>
              <a:t>, АС = </a:t>
            </a:r>
            <a:r>
              <a:rPr lang="ru-RU" sz="2400" dirty="0" smtClean="0">
                <a:cs typeface="Times New Roman" panose="02020603050405020304" pitchFamily="18" charset="0"/>
              </a:rPr>
              <a:t>50.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7548" y="2398108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0565" y="483701"/>
            <a:ext cx="85428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В прямоугольнике одна сторона равна </a:t>
            </a:r>
            <a:r>
              <a:rPr lang="ru-RU" sz="2200" dirty="0">
                <a:solidFill>
                  <a:srgbClr val="4D4B41"/>
                </a:solidFill>
              </a:rPr>
              <a:t>48</a:t>
            </a:r>
            <a:r>
              <a:rPr lang="ru-RU" sz="2200" i="1" dirty="0">
                <a:solidFill>
                  <a:srgbClr val="4D4B41"/>
                </a:solidFill>
              </a:rPr>
              <a:t>, а диагональ равна </a:t>
            </a:r>
            <a:r>
              <a:rPr lang="ru-RU" sz="2200" dirty="0">
                <a:solidFill>
                  <a:srgbClr val="4D4B41"/>
                </a:solidFill>
              </a:rPr>
              <a:t>50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прямоугольника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347548" y="2920112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85332013"/>
              </p:ext>
            </p:extLst>
          </p:nvPr>
        </p:nvGraphicFramePr>
        <p:xfrm>
          <a:off x="3347548" y="3489960"/>
          <a:ext cx="4948238" cy="411162"/>
        </p:xfrm>
        <a:graphic>
          <a:graphicData uri="http://schemas.openxmlformats.org/presentationml/2006/ole">
            <p:oleObj spid="_x0000_s117827" name="Уравнение" r:id="rId5" imgW="2425680" imgH="2030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378513316"/>
              </p:ext>
            </p:extLst>
          </p:nvPr>
        </p:nvGraphicFramePr>
        <p:xfrm>
          <a:off x="3555472" y="4964733"/>
          <a:ext cx="4462462" cy="447675"/>
        </p:xfrm>
        <a:graphic>
          <a:graphicData uri="http://schemas.openxmlformats.org/presentationml/2006/ole">
            <p:oleObj spid="_x0000_s117828" name="Уравнение" r:id="rId6" imgW="2260440" imgH="2286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14322" y="5686400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ru-RU" sz="2400" dirty="0" smtClean="0"/>
              <a:t>672.</a:t>
            </a:r>
            <a:endParaRPr lang="ru-RU" sz="2400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69919110"/>
              </p:ext>
            </p:extLst>
          </p:nvPr>
        </p:nvGraphicFramePr>
        <p:xfrm>
          <a:off x="3347548" y="3948876"/>
          <a:ext cx="2559050" cy="401637"/>
        </p:xfrm>
        <a:graphic>
          <a:graphicData uri="http://schemas.openxmlformats.org/presentationml/2006/ole">
            <p:oleObj spid="_x0000_s117829" name="Уравнение" r:id="rId7" imgW="1282680" imgH="203040" progId="Equation.3">
              <p:embed/>
            </p:oleObj>
          </a:graphicData>
        </a:graphic>
      </p:graphicFrame>
      <p:grpSp>
        <p:nvGrpSpPr>
          <p:cNvPr id="14" name="Группа 13"/>
          <p:cNvGrpSpPr/>
          <p:nvPr/>
        </p:nvGrpSpPr>
        <p:grpSpPr>
          <a:xfrm>
            <a:off x="261279" y="1460967"/>
            <a:ext cx="2610449" cy="2979725"/>
            <a:chOff x="506815" y="961434"/>
            <a:chExt cx="2610449" cy="297972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72066" y="1330368"/>
              <a:ext cx="1723117" cy="2217165"/>
            </a:xfrm>
            <a:prstGeom prst="rect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506815" y="979491"/>
              <a:ext cx="2391123" cy="2961668"/>
              <a:chOff x="506815" y="1971574"/>
              <a:chExt cx="2391123" cy="2961668"/>
            </a:xfrm>
          </p:grpSpPr>
          <p:sp>
            <p:nvSpPr>
              <p:cNvPr id="20" name="TextBox 19"/>
              <p:cNvSpPr txBox="1">
                <a:spLocks noChangeArrowheads="1"/>
              </p:cNvSpPr>
              <p:nvPr/>
            </p:nvSpPr>
            <p:spPr bwMode="auto">
              <a:xfrm>
                <a:off x="506815" y="1971574"/>
                <a:ext cx="41229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1" name="TextBox 20"/>
              <p:cNvSpPr txBox="1">
                <a:spLocks noChangeArrowheads="1"/>
              </p:cNvSpPr>
              <p:nvPr/>
            </p:nvSpPr>
            <p:spPr bwMode="auto">
              <a:xfrm>
                <a:off x="2399083" y="44715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2" name="TextBox 31"/>
              <p:cNvSpPr txBox="1">
                <a:spLocks noChangeArrowheads="1"/>
              </p:cNvSpPr>
              <p:nvPr/>
            </p:nvSpPr>
            <p:spPr bwMode="auto">
              <a:xfrm>
                <a:off x="522983" y="4458053"/>
                <a:ext cx="3994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8" name="TextBox 37"/>
              <p:cNvSpPr txBox="1">
                <a:spLocks noChangeArrowheads="1"/>
              </p:cNvSpPr>
              <p:nvPr/>
            </p:nvSpPr>
            <p:spPr bwMode="auto">
              <a:xfrm rot="18481973">
                <a:off x="1349987" y="3066847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50</a:t>
                </a:r>
                <a:endParaRPr lang="ru-RU" altLang="ru-RU" dirty="0">
                  <a:latin typeface="+mn-lt"/>
                </a:endParaRPr>
              </a:p>
            </p:txBody>
          </p:sp>
        </p:grp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2486483" y="961434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2551083" y="2222086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48</a:t>
              </a:r>
              <a:endParaRPr lang="ru-RU" altLang="ru-RU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881345" y="1330370"/>
              <a:ext cx="1713838" cy="2217163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2351796" y="3294262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065667884"/>
              </p:ext>
            </p:extLst>
          </p:nvPr>
        </p:nvGraphicFramePr>
        <p:xfrm>
          <a:off x="970964" y="4899582"/>
          <a:ext cx="2432050" cy="446087"/>
        </p:xfrm>
        <a:graphic>
          <a:graphicData uri="http://schemas.openxmlformats.org/presentationml/2006/ole">
            <p:oleObj spid="_x0000_s117830" name="Уравнение" r:id="rId8" imgW="1218960" imgH="228600" progId="Equation.3">
              <p:embed/>
            </p:oleObj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585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722253207"/>
              </p:ext>
            </p:extLst>
          </p:nvPr>
        </p:nvGraphicFramePr>
        <p:xfrm>
          <a:off x="397140" y="4929042"/>
          <a:ext cx="8027988" cy="471488"/>
        </p:xfrm>
        <a:graphic>
          <a:graphicData uri="http://schemas.openxmlformats.org/presentationml/2006/ole">
            <p:oleObj spid="_x0000_s118893" name="Уравнение" r:id="rId4" imgW="4025880" imgH="2412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№11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849363" y="1224822"/>
            <a:ext cx="5186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87</a:t>
            </a:r>
            <a:r>
              <a:rPr lang="ru-RU" sz="2400" i="1" dirty="0" smtClean="0">
                <a:cs typeface="Times New Roman" panose="02020603050405020304" pitchFamily="18" charset="0"/>
              </a:rPr>
              <a:t>, АС = </a:t>
            </a:r>
            <a:r>
              <a:rPr lang="ru-RU" sz="2400" dirty="0" smtClean="0">
                <a:cs typeface="Times New Roman" panose="02020603050405020304" pitchFamily="18" charset="0"/>
              </a:rPr>
              <a:t>126.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2849363" y="214390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6220" y="507517"/>
            <a:ext cx="72299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Сторона ромба равна </a:t>
            </a:r>
            <a:r>
              <a:rPr lang="ru-RU" sz="2200" dirty="0">
                <a:solidFill>
                  <a:srgbClr val="4D4B41"/>
                </a:solidFill>
              </a:rPr>
              <a:t>87</a:t>
            </a:r>
            <a:r>
              <a:rPr lang="ru-RU" sz="2200" i="1" dirty="0">
                <a:solidFill>
                  <a:srgbClr val="4D4B41"/>
                </a:solidFill>
              </a:rPr>
              <a:t>, а диагональ равна </a:t>
            </a:r>
            <a:r>
              <a:rPr lang="ru-RU" sz="2200" dirty="0">
                <a:solidFill>
                  <a:srgbClr val="4D4B41"/>
                </a:solidFill>
              </a:rPr>
              <a:t>126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ромба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849363" y="2665910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27843166"/>
              </p:ext>
            </p:extLst>
          </p:nvPr>
        </p:nvGraphicFramePr>
        <p:xfrm>
          <a:off x="2492056" y="3717082"/>
          <a:ext cx="4948237" cy="411162"/>
        </p:xfrm>
        <a:graphic>
          <a:graphicData uri="http://schemas.openxmlformats.org/presentationml/2006/ole">
            <p:oleObj spid="_x0000_s118894" name="Уравнение" r:id="rId5" imgW="2425680" imgH="20304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756677974"/>
              </p:ext>
            </p:extLst>
          </p:nvPr>
        </p:nvGraphicFramePr>
        <p:xfrm>
          <a:off x="2590798" y="5900539"/>
          <a:ext cx="3960813" cy="771525"/>
        </p:xfrm>
        <a:graphic>
          <a:graphicData uri="http://schemas.openxmlformats.org/presentationml/2006/ole">
            <p:oleObj spid="_x0000_s118895" name="Уравнение" r:id="rId6" imgW="2006280" imgH="39348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6628649" y="6396335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ru-RU" sz="2400" dirty="0" smtClean="0"/>
              <a:t>7560.</a:t>
            </a:r>
            <a:endParaRPr lang="ru-RU" sz="2400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286381142"/>
              </p:ext>
            </p:extLst>
          </p:nvPr>
        </p:nvGraphicFramePr>
        <p:xfrm>
          <a:off x="1823611" y="4186184"/>
          <a:ext cx="7323137" cy="452438"/>
        </p:xfrm>
        <a:graphic>
          <a:graphicData uri="http://schemas.openxmlformats.org/presentationml/2006/ole">
            <p:oleObj spid="_x0000_s118896" name="Уравнение" r:id="rId7" imgW="36702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24204642"/>
              </p:ext>
            </p:extLst>
          </p:nvPr>
        </p:nvGraphicFramePr>
        <p:xfrm>
          <a:off x="4499601" y="2730701"/>
          <a:ext cx="3841750" cy="411162"/>
        </p:xfrm>
        <a:graphic>
          <a:graphicData uri="http://schemas.openxmlformats.org/presentationml/2006/ole">
            <p:oleObj spid="_x0000_s118897" name="Уравнение" r:id="rId8" imgW="1892160" imgH="20304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209962938"/>
              </p:ext>
            </p:extLst>
          </p:nvPr>
        </p:nvGraphicFramePr>
        <p:xfrm>
          <a:off x="2493222" y="3019820"/>
          <a:ext cx="6599238" cy="796925"/>
        </p:xfrm>
        <a:graphic>
          <a:graphicData uri="http://schemas.openxmlformats.org/presentationml/2006/ole">
            <p:oleObj spid="_x0000_s118898" name="Уравнение" r:id="rId9" imgW="3251160" imgH="393480" progId="Equation.3">
              <p:embed/>
            </p:oleObj>
          </a:graphicData>
        </a:graphic>
      </p:graphicFrame>
      <p:grpSp>
        <p:nvGrpSpPr>
          <p:cNvPr id="18" name="Группа 17"/>
          <p:cNvGrpSpPr/>
          <p:nvPr/>
        </p:nvGrpSpPr>
        <p:grpSpPr>
          <a:xfrm>
            <a:off x="130898" y="1167956"/>
            <a:ext cx="2647380" cy="3754581"/>
            <a:chOff x="130898" y="1167956"/>
            <a:chExt cx="2647380" cy="3754581"/>
          </a:xfrm>
        </p:grpSpPr>
        <p:sp>
          <p:nvSpPr>
            <p:cNvPr id="3" name="Ромб 2"/>
            <p:cNvSpPr/>
            <p:nvPr/>
          </p:nvSpPr>
          <p:spPr>
            <a:xfrm>
              <a:off x="507995" y="1574799"/>
              <a:ext cx="1964271" cy="2963333"/>
            </a:xfrm>
            <a:prstGeom prst="diamond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2365986" y="2830461"/>
              <a:ext cx="4122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D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>
              <a:off x="130898" y="2819697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i="1" dirty="0" smtClean="0">
                  <a:latin typeface="+mn-lt"/>
                </a:rPr>
                <a:t>В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2" name="TextBox 31"/>
            <p:cNvSpPr txBox="1">
              <a:spLocks noChangeArrowheads="1"/>
            </p:cNvSpPr>
            <p:nvPr/>
          </p:nvSpPr>
          <p:spPr bwMode="auto">
            <a:xfrm>
              <a:off x="1290396" y="4460872"/>
              <a:ext cx="39946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i="1" dirty="0" smtClean="0">
                  <a:latin typeface="+mn-lt"/>
                </a:rPr>
                <a:t>А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1215410" y="1167956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536778" y="3727198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87</a:t>
              </a:r>
              <a:endParaRPr lang="ru-RU" altLang="ru-RU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>
              <a:stCxn id="3" idx="2"/>
              <a:endCxn id="3" idx="0"/>
            </p:cNvCxnSpPr>
            <p:nvPr/>
          </p:nvCxnSpPr>
          <p:spPr>
            <a:xfrm flipV="1">
              <a:off x="1490131" y="1574799"/>
              <a:ext cx="0" cy="2963333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1497683" y="2803194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cxnSp>
          <p:nvCxnSpPr>
            <p:cNvPr id="27" name="Прямая соединительная линия 26"/>
            <p:cNvCxnSpPr>
              <a:stCxn id="3" idx="3"/>
              <a:endCxn id="3" idx="1"/>
            </p:cNvCxnSpPr>
            <p:nvPr/>
          </p:nvCxnSpPr>
          <p:spPr>
            <a:xfrm flipH="1">
              <a:off x="507995" y="3056466"/>
              <a:ext cx="1964271" cy="0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5" name="TextBox 34"/>
            <p:cNvSpPr txBox="1">
              <a:spLocks noChangeArrowheads="1"/>
            </p:cNvSpPr>
            <p:nvPr/>
          </p:nvSpPr>
          <p:spPr bwMode="auto">
            <a:xfrm>
              <a:off x="1434137" y="3006869"/>
              <a:ext cx="4187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O</a:t>
              </a:r>
              <a:endParaRPr lang="ru-RU" altLang="ru-RU" i="1" dirty="0">
                <a:latin typeface="+mn-lt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 flipH="1">
              <a:off x="1996262" y="2963083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H="1">
              <a:off x="1017448" y="2952821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rot="5400000" flipH="1">
              <a:off x="1489841" y="2286345"/>
              <a:ext cx="578" cy="199358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5400000" flipH="1">
              <a:off x="1487952" y="3549600"/>
              <a:ext cx="578" cy="199358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8" name="TextBox 37"/>
            <p:cNvSpPr txBox="1">
              <a:spLocks noChangeArrowheads="1"/>
            </p:cNvSpPr>
            <p:nvPr/>
          </p:nvSpPr>
          <p:spPr bwMode="auto">
            <a:xfrm rot="16200000">
              <a:off x="932777" y="2819698"/>
              <a:ext cx="7569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126</a:t>
              </a:r>
              <a:endParaRPr lang="ru-RU" altLang="ru-RU" dirty="0">
                <a:latin typeface="+mn-lt"/>
              </a:endParaRPr>
            </a:p>
          </p:txBody>
        </p:sp>
      </p:grpSp>
      <p:graphicFrame>
        <p:nvGraphicFramePr>
          <p:cNvPr id="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803947786"/>
              </p:ext>
            </p:extLst>
          </p:nvPr>
        </p:nvGraphicFramePr>
        <p:xfrm>
          <a:off x="397140" y="5484944"/>
          <a:ext cx="3571875" cy="347663"/>
        </p:xfrm>
        <a:graphic>
          <a:graphicData uri="http://schemas.openxmlformats.org/presentationml/2006/ole">
            <p:oleObj spid="_x0000_s118899" name="Уравнение" r:id="rId10" imgW="1790640" imgH="17748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537244738"/>
              </p:ext>
            </p:extLst>
          </p:nvPr>
        </p:nvGraphicFramePr>
        <p:xfrm>
          <a:off x="4164058" y="5272881"/>
          <a:ext cx="2557462" cy="771525"/>
        </p:xfrm>
        <a:graphic>
          <a:graphicData uri="http://schemas.openxmlformats.org/presentationml/2006/ole">
            <p:oleObj spid="_x0000_s118900" name="Уравнение" r:id="rId11" imgW="1295280" imgH="393480" progId="Equation.3">
              <p:embed/>
            </p:oleObj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832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232798898"/>
              </p:ext>
            </p:extLst>
          </p:nvPr>
        </p:nvGraphicFramePr>
        <p:xfrm>
          <a:off x="1139016" y="4897038"/>
          <a:ext cx="2457450" cy="422275"/>
        </p:xfrm>
        <a:graphic>
          <a:graphicData uri="http://schemas.openxmlformats.org/presentationml/2006/ole">
            <p:oleObj spid="_x0000_s119881" name="Уравнение" r:id="rId4" imgW="1231560" imgH="21564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12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5837" y="1455943"/>
            <a:ext cx="5544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ромб, ВН – высота,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АН = </a:t>
            </a:r>
            <a:r>
              <a:rPr lang="ru-RU" sz="2400" dirty="0" smtClean="0">
                <a:cs typeface="Times New Roman" panose="02020603050405020304" pitchFamily="18" charset="0"/>
              </a:rPr>
              <a:t>5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HD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en-US" sz="2400" dirty="0" smtClean="0">
                <a:cs typeface="Times New Roman" panose="02020603050405020304" pitchFamily="18" charset="0"/>
              </a:rPr>
              <a:t>8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5837" y="2374140"/>
            <a:ext cx="2395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7140" y="507558"/>
            <a:ext cx="83912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 smtClean="0"/>
              <a:t>Высота ВН ромба АВС</a:t>
            </a:r>
            <a:r>
              <a:rPr lang="en-US" sz="2200" i="1" dirty="0" smtClean="0"/>
              <a:t>D</a:t>
            </a:r>
            <a:r>
              <a:rPr lang="ru-RU" sz="2200" i="1" dirty="0" smtClean="0"/>
              <a:t> делит его сторону </a:t>
            </a:r>
            <a:r>
              <a:rPr lang="en-US" sz="2200" i="1" dirty="0" smtClean="0"/>
              <a:t>AD</a:t>
            </a:r>
            <a:r>
              <a:rPr lang="ru-RU" sz="2200" i="1" dirty="0" smtClean="0"/>
              <a:t> на отрезки </a:t>
            </a:r>
            <a:r>
              <a:rPr lang="en-US" sz="2200" i="1" dirty="0" smtClean="0"/>
              <a:t>HD = </a:t>
            </a:r>
            <a:r>
              <a:rPr lang="ru-RU" sz="2200" dirty="0" smtClean="0"/>
              <a:t>8</a:t>
            </a:r>
            <a:r>
              <a:rPr lang="ru-RU" sz="2200" i="1" dirty="0" smtClean="0"/>
              <a:t>, АН = 5. </a:t>
            </a:r>
            <a:r>
              <a:rPr lang="ru-RU" sz="2200" i="1" dirty="0"/>
              <a:t>Найдите площадь ромба</a:t>
            </a:r>
            <a:r>
              <a:rPr lang="ru-RU" sz="2200" i="1" dirty="0" smtClean="0"/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345837" y="2912999"/>
            <a:ext cx="1619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22428512"/>
              </p:ext>
            </p:extLst>
          </p:nvPr>
        </p:nvGraphicFramePr>
        <p:xfrm>
          <a:off x="3345837" y="3998366"/>
          <a:ext cx="4792663" cy="411163"/>
        </p:xfrm>
        <a:graphic>
          <a:graphicData uri="http://schemas.openxmlformats.org/presentationml/2006/ole">
            <p:oleObj spid="_x0000_s119882" name="Уравнение" r:id="rId5" imgW="2349360" imgH="20304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22070" y="5674918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156</a:t>
            </a:r>
            <a:r>
              <a:rPr lang="ru-RU" sz="2400" i="1" dirty="0" smtClean="0"/>
              <a:t>.</a:t>
            </a:r>
            <a:endParaRPr lang="ru-RU" sz="2400" i="1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194517392"/>
              </p:ext>
            </p:extLst>
          </p:nvPr>
        </p:nvGraphicFramePr>
        <p:xfrm>
          <a:off x="1166201" y="4451611"/>
          <a:ext cx="6588125" cy="452438"/>
        </p:xfrm>
        <a:graphic>
          <a:graphicData uri="http://schemas.openxmlformats.org/presentationml/2006/ole">
            <p:oleObj spid="_x0000_s119883" name="Уравнение" r:id="rId6" imgW="330192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88256467"/>
              </p:ext>
            </p:extLst>
          </p:nvPr>
        </p:nvGraphicFramePr>
        <p:xfrm>
          <a:off x="4978402" y="3013077"/>
          <a:ext cx="4048125" cy="411163"/>
        </p:xfrm>
        <a:graphic>
          <a:graphicData uri="http://schemas.openxmlformats.org/presentationml/2006/ole">
            <p:oleObj spid="_x0000_s119884" name="Уравнение" r:id="rId7" imgW="1993680" imgH="20304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113685390"/>
              </p:ext>
            </p:extLst>
          </p:nvPr>
        </p:nvGraphicFramePr>
        <p:xfrm>
          <a:off x="3322070" y="3502469"/>
          <a:ext cx="5284788" cy="411163"/>
        </p:xfrm>
        <a:graphic>
          <a:graphicData uri="http://schemas.openxmlformats.org/presentationml/2006/ole">
            <p:oleObj spid="_x0000_s119885" name="Уравнение" r:id="rId8" imgW="2603160" imgH="20304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487609001"/>
              </p:ext>
            </p:extLst>
          </p:nvPr>
        </p:nvGraphicFramePr>
        <p:xfrm>
          <a:off x="3692980" y="4958725"/>
          <a:ext cx="4438650" cy="447675"/>
        </p:xfrm>
        <a:graphic>
          <a:graphicData uri="http://schemas.openxmlformats.org/presentationml/2006/ole">
            <p:oleObj spid="_x0000_s119886" name="Уравнение" r:id="rId9" imgW="2247840" imgH="228600" progId="Equation.3">
              <p:embed/>
            </p:oleObj>
          </a:graphicData>
        </a:graphic>
      </p:graphicFrame>
      <p:grpSp>
        <p:nvGrpSpPr>
          <p:cNvPr id="63" name="Группа 62"/>
          <p:cNvGrpSpPr/>
          <p:nvPr/>
        </p:nvGrpSpPr>
        <p:grpSpPr>
          <a:xfrm>
            <a:off x="287128" y="1461225"/>
            <a:ext cx="2804541" cy="2208350"/>
            <a:chOff x="287128" y="1461225"/>
            <a:chExt cx="2804541" cy="2208350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287128" y="1461225"/>
              <a:ext cx="2804541" cy="2208350"/>
              <a:chOff x="541129" y="1461225"/>
              <a:chExt cx="2804541" cy="2208350"/>
            </a:xfrm>
          </p:grpSpPr>
          <p:sp>
            <p:nvSpPr>
              <p:cNvPr id="11" name="Параллелограмм 10"/>
              <p:cNvSpPr/>
              <p:nvPr/>
            </p:nvSpPr>
            <p:spPr>
              <a:xfrm>
                <a:off x="887413" y="1828208"/>
                <a:ext cx="2202919" cy="1470088"/>
              </a:xfrm>
              <a:prstGeom prst="parallelogram">
                <a:avLst>
                  <a:gd name="adj" fmla="val 44143"/>
                </a:avLst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" name="Прямая соединительная линия 12"/>
              <p:cNvCxnSpPr/>
              <p:nvPr/>
            </p:nvCxnSpPr>
            <p:spPr>
              <a:xfrm flipV="1">
                <a:off x="1544166" y="1833886"/>
                <a:ext cx="1" cy="1456266"/>
              </a:xfrm>
              <a:prstGeom prst="line">
                <a:avLst/>
              </a:prstGeom>
              <a:solidFill>
                <a:srgbClr val="FFFFFF"/>
              </a:solidFill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52" name="Прямоугольник 51"/>
              <p:cNvSpPr/>
              <p:nvPr/>
            </p:nvSpPr>
            <p:spPr>
              <a:xfrm>
                <a:off x="1543870" y="3048729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TextBox 52"/>
              <p:cNvSpPr txBox="1">
                <a:spLocks noChangeArrowheads="1"/>
              </p:cNvSpPr>
              <p:nvPr/>
            </p:nvSpPr>
            <p:spPr bwMode="auto">
              <a:xfrm>
                <a:off x="2306820" y="3202485"/>
                <a:ext cx="41229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4" name="TextBox 53"/>
              <p:cNvSpPr txBox="1">
                <a:spLocks noChangeArrowheads="1"/>
              </p:cNvSpPr>
              <p:nvPr/>
            </p:nvSpPr>
            <p:spPr bwMode="auto">
              <a:xfrm>
                <a:off x="1210194" y="1461225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5" name="TextBox 54"/>
              <p:cNvSpPr txBox="1">
                <a:spLocks noChangeArrowheads="1"/>
              </p:cNvSpPr>
              <p:nvPr/>
            </p:nvSpPr>
            <p:spPr bwMode="auto">
              <a:xfrm>
                <a:off x="541129" y="3207910"/>
                <a:ext cx="3994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6" name="TextBox 55"/>
              <p:cNvSpPr txBox="1">
                <a:spLocks noChangeArrowheads="1"/>
              </p:cNvSpPr>
              <p:nvPr/>
            </p:nvSpPr>
            <p:spPr bwMode="auto">
              <a:xfrm>
                <a:off x="2939790" y="1461225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C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7" name="TextBox 56"/>
              <p:cNvSpPr txBox="1">
                <a:spLocks noChangeArrowheads="1"/>
              </p:cNvSpPr>
              <p:nvPr/>
            </p:nvSpPr>
            <p:spPr bwMode="auto">
              <a:xfrm>
                <a:off x="1817491" y="2916282"/>
                <a:ext cx="37542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8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58" name="TextBox 57"/>
              <p:cNvSpPr txBox="1">
                <a:spLocks noChangeArrowheads="1"/>
              </p:cNvSpPr>
              <p:nvPr/>
            </p:nvSpPr>
            <p:spPr bwMode="auto">
              <a:xfrm>
                <a:off x="1275455" y="3207910"/>
                <a:ext cx="43152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Н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9" name="TextBox 58"/>
              <p:cNvSpPr txBox="1">
                <a:spLocks noChangeArrowheads="1"/>
              </p:cNvSpPr>
              <p:nvPr/>
            </p:nvSpPr>
            <p:spPr bwMode="auto">
              <a:xfrm>
                <a:off x="1043672" y="2916282"/>
                <a:ext cx="37542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5</a:t>
                </a:r>
                <a:endParaRPr lang="ru-RU" altLang="ru-RU" dirty="0">
                  <a:latin typeface="+mn-lt"/>
                </a:endParaRPr>
              </a:p>
            </p:txBody>
          </p:sp>
        </p:grpSp>
        <p:cxnSp>
          <p:nvCxnSpPr>
            <p:cNvPr id="61" name="Прямая соединительная линия 60"/>
            <p:cNvCxnSpPr/>
            <p:nvPr/>
          </p:nvCxnSpPr>
          <p:spPr>
            <a:xfrm flipH="1" flipV="1">
              <a:off x="894632" y="2518399"/>
              <a:ext cx="122209" cy="87240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65" name="Прямая соединительная линия 64"/>
            <p:cNvCxnSpPr/>
            <p:nvPr/>
          </p:nvCxnSpPr>
          <p:spPr>
            <a:xfrm flipH="1" flipV="1">
              <a:off x="1987976" y="1762589"/>
              <a:ext cx="1" cy="145211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sp>
        <p:nvSpPr>
          <p:cNvPr id="28" name="Прямоугольник 27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5834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36505173"/>
              </p:ext>
            </p:extLst>
          </p:nvPr>
        </p:nvGraphicFramePr>
        <p:xfrm>
          <a:off x="386362" y="5165212"/>
          <a:ext cx="3749675" cy="446088"/>
        </p:xfrm>
        <a:graphic>
          <a:graphicData uri="http://schemas.openxmlformats.org/presentationml/2006/ole">
            <p:oleObj spid="_x0000_s120870" name="Уравнение" r:id="rId4" imgW="1879560" imgH="2286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13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1258" y="1937592"/>
            <a:ext cx="5544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ромб, ВН – высота,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АН = </a:t>
            </a:r>
            <a:r>
              <a:rPr lang="en-US" sz="2400" dirty="0" smtClean="0">
                <a:cs typeface="Times New Roman" panose="02020603050405020304" pitchFamily="18" charset="0"/>
              </a:rPr>
              <a:t>1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HD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en-US" sz="2400" dirty="0" smtClean="0">
                <a:cs typeface="Times New Roman" panose="02020603050405020304" pitchFamily="18" charset="0"/>
              </a:rPr>
              <a:t>28, </a:t>
            </a:r>
            <a:r>
              <a:rPr lang="en-US" sz="2400" i="1" dirty="0" smtClean="0">
                <a:cs typeface="Times New Roman" panose="02020603050405020304" pitchFamily="18" charset="0"/>
              </a:rPr>
              <a:t>BD</a:t>
            </a:r>
            <a:r>
              <a:rPr lang="en-US" sz="2400" dirty="0" smtClean="0">
                <a:cs typeface="Times New Roman" panose="02020603050405020304" pitchFamily="18" charset="0"/>
              </a:rPr>
              <a:t> = 53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5837" y="2668606"/>
            <a:ext cx="2395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582" y="510239"/>
            <a:ext cx="86303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200" i="1" dirty="0"/>
              <a:t>Высота </a:t>
            </a:r>
            <a:r>
              <a:rPr lang="en-US" altLang="ru-RU" sz="2200" i="1" dirty="0" smtClean="0"/>
              <a:t>BH </a:t>
            </a:r>
            <a:r>
              <a:rPr lang="ru-RU" altLang="ru-RU" sz="2200" i="1" dirty="0" smtClean="0"/>
              <a:t>параллелограмма</a:t>
            </a:r>
            <a:r>
              <a:rPr lang="ru-RU" altLang="ru-RU" sz="2200" i="1" dirty="0"/>
              <a:t> </a:t>
            </a:r>
            <a:r>
              <a:rPr lang="en-US" altLang="ru-RU" sz="2200" i="1" dirty="0" smtClean="0"/>
              <a:t>ABCD</a:t>
            </a:r>
            <a:r>
              <a:rPr lang="ru-RU" altLang="ru-RU" sz="2200" i="1" dirty="0"/>
              <a:t> делит его </a:t>
            </a:r>
            <a:r>
              <a:rPr lang="ru-RU" altLang="ru-RU" sz="2200" i="1" dirty="0" smtClean="0"/>
              <a:t>сторону</a:t>
            </a:r>
            <a:r>
              <a:rPr lang="en-US" altLang="ru-RU" sz="2200" i="1" dirty="0" smtClean="0"/>
              <a:t> AD </a:t>
            </a:r>
            <a:r>
              <a:rPr lang="ru-RU" altLang="ru-RU" sz="2200" i="1" dirty="0" smtClean="0"/>
              <a:t>на</a:t>
            </a:r>
            <a:r>
              <a:rPr lang="en-US" altLang="ru-RU" sz="2200" i="1" dirty="0" smtClean="0"/>
              <a:t> </a:t>
            </a:r>
            <a:r>
              <a:rPr lang="ru-RU" altLang="ru-RU" sz="2200" i="1" dirty="0" smtClean="0"/>
              <a:t>отрезки</a:t>
            </a:r>
            <a:r>
              <a:rPr lang="ru-RU" altLang="ru-RU" sz="2200" i="1" dirty="0"/>
              <a:t> </a:t>
            </a:r>
            <a:r>
              <a:rPr lang="en-US" altLang="ru-RU" sz="2200" i="1" dirty="0" smtClean="0"/>
              <a:t>AH = </a:t>
            </a:r>
            <a:r>
              <a:rPr lang="en-US" altLang="ru-RU" sz="2200" dirty="0" smtClean="0"/>
              <a:t>1</a:t>
            </a:r>
            <a:r>
              <a:rPr lang="ru-RU" altLang="ru-RU" sz="2200" i="1" dirty="0"/>
              <a:t> и </a:t>
            </a:r>
            <a:r>
              <a:rPr lang="en-US" altLang="ru-RU" sz="2200" i="1" dirty="0" smtClean="0"/>
              <a:t>HD = </a:t>
            </a:r>
            <a:r>
              <a:rPr lang="en-US" altLang="ru-RU" sz="2200" dirty="0" smtClean="0"/>
              <a:t>28</a:t>
            </a:r>
            <a:r>
              <a:rPr lang="ru-RU" altLang="ru-RU" sz="2200" i="1" dirty="0" smtClean="0"/>
              <a:t>. </a:t>
            </a:r>
            <a:r>
              <a:rPr lang="ru-RU" altLang="ru-RU" sz="2200" i="1" dirty="0"/>
              <a:t>Диагональ </a:t>
            </a:r>
            <a:r>
              <a:rPr lang="ru-RU" altLang="ru-RU" sz="2200" i="1" dirty="0" smtClean="0"/>
              <a:t>параллелограмма</a:t>
            </a:r>
            <a:r>
              <a:rPr lang="en-US" altLang="ru-RU" sz="2200" i="1" dirty="0"/>
              <a:t> </a:t>
            </a:r>
            <a:r>
              <a:rPr lang="en-US" altLang="ru-RU" sz="2200" i="1" dirty="0" smtClean="0"/>
              <a:t>BD </a:t>
            </a:r>
            <a:r>
              <a:rPr lang="ru-RU" altLang="ru-RU" sz="2200" i="1" dirty="0" smtClean="0"/>
              <a:t>равна </a:t>
            </a:r>
            <a:r>
              <a:rPr lang="ru-RU" altLang="ru-RU" sz="2200" dirty="0"/>
              <a:t>53</a:t>
            </a:r>
            <a:r>
              <a:rPr lang="ru-RU" altLang="ru-RU" sz="2200" i="1" dirty="0"/>
              <a:t>. Найдите площадь </a:t>
            </a:r>
            <a:r>
              <a:rPr lang="ru-RU" altLang="ru-RU" sz="2200" i="1" dirty="0" smtClean="0"/>
              <a:t>параллелограмма</a:t>
            </a:r>
            <a:r>
              <a:rPr lang="en-US" altLang="ru-RU" sz="2200" i="1" dirty="0"/>
              <a:t>.</a:t>
            </a:r>
            <a:endParaRPr lang="ru-RU" sz="2200" i="1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0176543"/>
              </p:ext>
            </p:extLst>
          </p:nvPr>
        </p:nvGraphicFramePr>
        <p:xfrm>
          <a:off x="3322070" y="4227977"/>
          <a:ext cx="4792663" cy="411163"/>
        </p:xfrm>
        <a:graphic>
          <a:graphicData uri="http://schemas.openxmlformats.org/presentationml/2006/ole">
            <p:oleObj spid="_x0000_s120871" name="Уравнение" r:id="rId5" imgW="2349360" imgH="20304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22070" y="5674918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1305</a:t>
            </a:r>
            <a:r>
              <a:rPr lang="ru-RU" sz="2400" i="1" dirty="0" smtClean="0"/>
              <a:t>.</a:t>
            </a:r>
            <a:endParaRPr lang="ru-RU" sz="2400" i="1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162324749"/>
              </p:ext>
            </p:extLst>
          </p:nvPr>
        </p:nvGraphicFramePr>
        <p:xfrm>
          <a:off x="386362" y="4712774"/>
          <a:ext cx="8386763" cy="452438"/>
        </p:xfrm>
        <a:graphic>
          <a:graphicData uri="http://schemas.openxmlformats.org/presentationml/2006/ole">
            <p:oleObj spid="_x0000_s120872" name="Уравнение" r:id="rId6" imgW="420336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34629371"/>
              </p:ext>
            </p:extLst>
          </p:nvPr>
        </p:nvGraphicFramePr>
        <p:xfrm>
          <a:off x="4941888" y="3257256"/>
          <a:ext cx="4202112" cy="411162"/>
        </p:xfrm>
        <a:graphic>
          <a:graphicData uri="http://schemas.openxmlformats.org/presentationml/2006/ole">
            <p:oleObj spid="_x0000_s120873" name="Уравнение" r:id="rId7" imgW="2070000" imgH="20304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575602399"/>
              </p:ext>
            </p:extLst>
          </p:nvPr>
        </p:nvGraphicFramePr>
        <p:xfrm>
          <a:off x="3341258" y="3757162"/>
          <a:ext cx="3841750" cy="411162"/>
        </p:xfrm>
        <a:graphic>
          <a:graphicData uri="http://schemas.openxmlformats.org/presentationml/2006/ole">
            <p:oleObj spid="_x0000_s120874" name="Уравнение" r:id="rId8" imgW="1892160" imgH="20304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622281286"/>
              </p:ext>
            </p:extLst>
          </p:nvPr>
        </p:nvGraphicFramePr>
        <p:xfrm>
          <a:off x="4205432" y="5216838"/>
          <a:ext cx="4689475" cy="447675"/>
        </p:xfrm>
        <a:graphic>
          <a:graphicData uri="http://schemas.openxmlformats.org/presentationml/2006/ole">
            <p:oleObj spid="_x0000_s120875" name="Уравнение" r:id="rId9" imgW="2374560" imgH="228600" progId="Equation.3">
              <p:embed/>
            </p:oleObj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287128" y="1706760"/>
            <a:ext cx="4678397" cy="2208350"/>
            <a:chOff x="287128" y="1706760"/>
            <a:chExt cx="4678397" cy="220835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345837" y="3168512"/>
              <a:ext cx="161968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Решение:</a:t>
              </a:r>
              <a:endParaRPr lang="ru-RU" sz="2400" u="sng" dirty="0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287128" y="1706760"/>
              <a:ext cx="3083944" cy="2208350"/>
              <a:chOff x="287128" y="1706760"/>
              <a:chExt cx="3083944" cy="2208350"/>
            </a:xfrm>
          </p:grpSpPr>
          <p:grpSp>
            <p:nvGrpSpPr>
              <p:cNvPr id="46" name="Группа 45"/>
              <p:cNvGrpSpPr/>
              <p:nvPr/>
            </p:nvGrpSpPr>
            <p:grpSpPr>
              <a:xfrm>
                <a:off x="287128" y="1706760"/>
                <a:ext cx="3083944" cy="2208350"/>
                <a:chOff x="541129" y="1461225"/>
                <a:chExt cx="3083944" cy="2208350"/>
              </a:xfrm>
            </p:grpSpPr>
            <p:sp>
              <p:nvSpPr>
                <p:cNvPr id="11" name="Параллелограмм 10"/>
                <p:cNvSpPr/>
                <p:nvPr/>
              </p:nvSpPr>
              <p:spPr>
                <a:xfrm>
                  <a:off x="887413" y="1828208"/>
                  <a:ext cx="2458257" cy="1470088"/>
                </a:xfrm>
                <a:prstGeom prst="parallelogram">
                  <a:avLst>
                    <a:gd name="adj" fmla="val 44143"/>
                  </a:avLst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13" name="Прямая соединительная линия 12"/>
                <p:cNvCxnSpPr/>
                <p:nvPr/>
              </p:nvCxnSpPr>
              <p:spPr>
                <a:xfrm flipV="1">
                  <a:off x="1544166" y="1833886"/>
                  <a:ext cx="1" cy="1456266"/>
                </a:xfrm>
                <a:prstGeom prst="line">
                  <a:avLst/>
                </a:prstGeom>
                <a:solidFill>
                  <a:srgbClr val="FFFFFF"/>
                </a:solidFill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52" name="Прямоугольник 51"/>
                <p:cNvSpPr/>
                <p:nvPr/>
              </p:nvSpPr>
              <p:spPr>
                <a:xfrm>
                  <a:off x="1543870" y="3048729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3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2554362" y="3207910"/>
                  <a:ext cx="412292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D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4" name="TextBox 53"/>
                <p:cNvSpPr txBox="1">
                  <a:spLocks noChangeArrowheads="1"/>
                </p:cNvSpPr>
                <p:nvPr/>
              </p:nvSpPr>
              <p:spPr bwMode="auto">
                <a:xfrm>
                  <a:off x="1210194" y="1461225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5" name="TextBox 54"/>
                <p:cNvSpPr txBox="1">
                  <a:spLocks noChangeArrowheads="1"/>
                </p:cNvSpPr>
                <p:nvPr/>
              </p:nvSpPr>
              <p:spPr bwMode="auto">
                <a:xfrm>
                  <a:off x="541129" y="3207910"/>
                  <a:ext cx="399468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6" name="TextBox 55"/>
                <p:cNvSpPr txBox="1">
                  <a:spLocks noChangeArrowheads="1"/>
                </p:cNvSpPr>
                <p:nvPr/>
              </p:nvSpPr>
              <p:spPr bwMode="auto">
                <a:xfrm>
                  <a:off x="3219193" y="1461225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C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7" name="TextBox 56"/>
                <p:cNvSpPr txBox="1">
                  <a:spLocks noChangeArrowheads="1"/>
                </p:cNvSpPr>
                <p:nvPr/>
              </p:nvSpPr>
              <p:spPr bwMode="auto">
                <a:xfrm>
                  <a:off x="1832180" y="2916282"/>
                  <a:ext cx="566181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2</a:t>
                  </a:r>
                  <a:r>
                    <a:rPr lang="ru-RU" altLang="ru-RU" dirty="0" smtClean="0">
                      <a:latin typeface="+mn-lt"/>
                    </a:rPr>
                    <a:t>8</a:t>
                  </a:r>
                  <a:endParaRPr lang="ru-RU" altLang="ru-RU" dirty="0">
                    <a:latin typeface="+mn-lt"/>
                  </a:endParaRPr>
                </a:p>
              </p:txBody>
            </p:sp>
            <p:sp>
              <p:nvSpPr>
                <p:cNvPr id="58" name="TextBox 57"/>
                <p:cNvSpPr txBox="1">
                  <a:spLocks noChangeArrowheads="1"/>
                </p:cNvSpPr>
                <p:nvPr/>
              </p:nvSpPr>
              <p:spPr bwMode="auto">
                <a:xfrm>
                  <a:off x="1275455" y="3207910"/>
                  <a:ext cx="431529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9" name="TextBox 58"/>
                <p:cNvSpPr txBox="1">
                  <a:spLocks noChangeArrowheads="1"/>
                </p:cNvSpPr>
                <p:nvPr/>
              </p:nvSpPr>
              <p:spPr bwMode="auto">
                <a:xfrm>
                  <a:off x="1043672" y="2916282"/>
                  <a:ext cx="37542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1</a:t>
                  </a:r>
                  <a:endParaRPr lang="ru-RU" altLang="ru-RU" dirty="0">
                    <a:latin typeface="+mn-lt"/>
                  </a:endParaRPr>
                </a:p>
              </p:txBody>
            </p:sp>
          </p:grpSp>
          <p:cxnSp>
            <p:nvCxnSpPr>
              <p:cNvPr id="35" name="Прямая соединительная линия 34"/>
              <p:cNvCxnSpPr/>
              <p:nvPr/>
            </p:nvCxnSpPr>
            <p:spPr>
              <a:xfrm flipH="1" flipV="1">
                <a:off x="1289869" y="2069369"/>
                <a:ext cx="1155277" cy="1466319"/>
              </a:xfrm>
              <a:prstGeom prst="line">
                <a:avLst/>
              </a:prstGeom>
              <a:solidFill>
                <a:srgbClr val="FFFFFF"/>
              </a:solidFill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1" name="TextBox 40"/>
            <p:cNvSpPr txBox="1">
              <a:spLocks noChangeArrowheads="1"/>
            </p:cNvSpPr>
            <p:nvPr/>
          </p:nvSpPr>
          <p:spPr bwMode="auto">
            <a:xfrm rot="3026427">
              <a:off x="1746406" y="2496374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53</a:t>
              </a:r>
              <a:endParaRPr lang="ru-RU" altLang="ru-RU" dirty="0">
                <a:latin typeface="+mn-lt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0" y="1674319"/>
            <a:ext cx="9144000" cy="51836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446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2586</TotalTime>
  <Words>798</Words>
  <Application>Microsoft Office PowerPoint</Application>
  <PresentationFormat>Экран (4:3)</PresentationFormat>
  <Paragraphs>201</Paragraphs>
  <Slides>16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blue_wave</vt:lpstr>
      <vt:lpstr>Уравнение</vt:lpstr>
      <vt:lpstr>  Теорема Пифагора Решение заданий №9 и №11 по материалам открытого банка  задач ОГЭ по математике 2016 года http://www.mathgia.ru/or/gia12/Main.html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Kab1_3</cp:lastModifiedBy>
  <cp:revision>265</cp:revision>
  <dcterms:created xsi:type="dcterms:W3CDTF">2014-11-30T09:12:38Z</dcterms:created>
  <dcterms:modified xsi:type="dcterms:W3CDTF">2016-12-19T08:13:48Z</dcterms:modified>
</cp:coreProperties>
</file>