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39" r:id="rId2"/>
    <p:sldId id="340" r:id="rId3"/>
    <p:sldId id="382" r:id="rId4"/>
    <p:sldId id="383" r:id="rId5"/>
    <p:sldId id="384" r:id="rId6"/>
    <p:sldId id="385" r:id="rId7"/>
    <p:sldId id="386" r:id="rId8"/>
    <p:sldId id="387" r:id="rId9"/>
    <p:sldId id="388" r:id="rId10"/>
    <p:sldId id="389" r:id="rId11"/>
    <p:sldId id="390" r:id="rId12"/>
    <p:sldId id="391" r:id="rId13"/>
    <p:sldId id="392" r:id="rId14"/>
    <p:sldId id="393" r:id="rId15"/>
    <p:sldId id="394" r:id="rId16"/>
    <p:sldId id="395" r:id="rId17"/>
    <p:sldId id="396" r:id="rId18"/>
    <p:sldId id="397" r:id="rId19"/>
    <p:sldId id="398" r:id="rId20"/>
    <p:sldId id="399" r:id="rId21"/>
    <p:sldId id="400" r:id="rId22"/>
    <p:sldId id="401" r:id="rId23"/>
    <p:sldId id="402" r:id="rId24"/>
    <p:sldId id="403" r:id="rId25"/>
    <p:sldId id="404" r:id="rId26"/>
    <p:sldId id="405" r:id="rId27"/>
    <p:sldId id="406" r:id="rId28"/>
    <p:sldId id="407" r:id="rId29"/>
    <p:sldId id="410" r:id="rId30"/>
    <p:sldId id="412" r:id="rId31"/>
    <p:sldId id="413" r:id="rId32"/>
    <p:sldId id="414" r:id="rId33"/>
    <p:sldId id="415" r:id="rId34"/>
    <p:sldId id="416" r:id="rId35"/>
    <p:sldId id="417" r:id="rId36"/>
    <p:sldId id="418" r:id="rId37"/>
    <p:sldId id="313" r:id="rId38"/>
  </p:sldIdLst>
  <p:sldSz cx="9144000" cy="6858000" type="screen4x3"/>
  <p:notesSz cx="6858000" cy="9144000"/>
  <p:custDataLst>
    <p:tags r:id="rId4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480" userDrawn="1">
          <p15:clr>
            <a:srgbClr val="A4A3A4"/>
          </p15:clr>
        </p15:guide>
        <p15:guide id="4" orient="horz" pos="1389" userDrawn="1">
          <p15:clr>
            <a:srgbClr val="A4A3A4"/>
          </p15:clr>
        </p15:guide>
        <p15:guide id="5" orient="horz" pos="3339" userDrawn="1">
          <p15:clr>
            <a:srgbClr val="A4A3A4"/>
          </p15:clr>
        </p15:guide>
        <p15:guide id="6" orient="horz" pos="3974" userDrawn="1">
          <p15:clr>
            <a:srgbClr val="A4A3A4"/>
          </p15:clr>
        </p15:guide>
        <p15:guide id="7" orient="horz" pos="379">
          <p15:clr>
            <a:srgbClr val="A4A3A4"/>
          </p15:clr>
        </p15:guide>
        <p15:guide id="8" orient="horz" pos="48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CCFF"/>
    <a:srgbClr val="F06CD7"/>
    <a:srgbClr val="0C79B7"/>
    <a:srgbClr val="005EA4"/>
    <a:srgbClr val="0D29B3"/>
    <a:srgbClr val="CBB8E9"/>
    <a:srgbClr val="FFA8A7"/>
    <a:srgbClr val="BBD2F1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341" autoAdjust="0"/>
    <p:restoredTop sz="96433" autoAdjust="0"/>
  </p:normalViewPr>
  <p:slideViewPr>
    <p:cSldViewPr snapToGrid="0">
      <p:cViewPr varScale="1">
        <p:scale>
          <a:sx n="113" d="100"/>
          <a:sy n="113" d="100"/>
        </p:scale>
        <p:origin x="528" y="96"/>
      </p:cViewPr>
      <p:guideLst>
        <p:guide orient="horz" pos="2160"/>
        <p:guide pos="2880"/>
        <p:guide orient="horz" pos="1480"/>
        <p:guide orient="horz" pos="1389"/>
        <p:guide orient="horz" pos="3339"/>
        <p:guide orient="horz" pos="3974"/>
        <p:guide orient="horz" pos="379"/>
        <p:guide orient="horz" pos="48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4" Type="http://schemas.openxmlformats.org/officeDocument/2006/relationships/image" Target="../media/image32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4" Type="http://schemas.openxmlformats.org/officeDocument/2006/relationships/image" Target="../media/image38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4" Type="http://schemas.openxmlformats.org/officeDocument/2006/relationships/image" Target="../media/image46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Relationship Id="rId6" Type="http://schemas.openxmlformats.org/officeDocument/2006/relationships/image" Target="../media/image54.wmf"/><Relationship Id="rId5" Type="http://schemas.openxmlformats.org/officeDocument/2006/relationships/image" Target="../media/image53.wmf"/><Relationship Id="rId4" Type="http://schemas.openxmlformats.org/officeDocument/2006/relationships/image" Target="../media/image52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Relationship Id="rId6" Type="http://schemas.openxmlformats.org/officeDocument/2006/relationships/image" Target="../media/image63.wmf"/><Relationship Id="rId5" Type="http://schemas.openxmlformats.org/officeDocument/2006/relationships/image" Target="../media/image62.wmf"/><Relationship Id="rId4" Type="http://schemas.openxmlformats.org/officeDocument/2006/relationships/image" Target="../media/image61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2" Type="http://schemas.openxmlformats.org/officeDocument/2006/relationships/image" Target="../media/image68.wmf"/><Relationship Id="rId1" Type="http://schemas.openxmlformats.org/officeDocument/2006/relationships/image" Target="../media/image67.wmf"/><Relationship Id="rId6" Type="http://schemas.openxmlformats.org/officeDocument/2006/relationships/image" Target="../media/image72.wmf"/><Relationship Id="rId5" Type="http://schemas.openxmlformats.org/officeDocument/2006/relationships/image" Target="../media/image71.wmf"/><Relationship Id="rId4" Type="http://schemas.openxmlformats.org/officeDocument/2006/relationships/image" Target="../media/image70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74.wmf"/><Relationship Id="rId1" Type="http://schemas.openxmlformats.org/officeDocument/2006/relationships/image" Target="../media/image73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2" Type="http://schemas.openxmlformats.org/officeDocument/2006/relationships/image" Target="../media/image76.wmf"/><Relationship Id="rId1" Type="http://schemas.openxmlformats.org/officeDocument/2006/relationships/image" Target="../media/image75.wmf"/><Relationship Id="rId5" Type="http://schemas.openxmlformats.org/officeDocument/2006/relationships/image" Target="../media/image79.wmf"/><Relationship Id="rId4" Type="http://schemas.openxmlformats.org/officeDocument/2006/relationships/image" Target="../media/image78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wmf"/><Relationship Id="rId2" Type="http://schemas.openxmlformats.org/officeDocument/2006/relationships/image" Target="../media/image81.wmf"/><Relationship Id="rId1" Type="http://schemas.openxmlformats.org/officeDocument/2006/relationships/image" Target="../media/image80.wmf"/><Relationship Id="rId4" Type="http://schemas.openxmlformats.org/officeDocument/2006/relationships/image" Target="../media/image83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85.wmf"/><Relationship Id="rId1" Type="http://schemas.openxmlformats.org/officeDocument/2006/relationships/image" Target="../media/image84.wmf"/><Relationship Id="rId5" Type="http://schemas.openxmlformats.org/officeDocument/2006/relationships/image" Target="../media/image88.wmf"/><Relationship Id="rId4" Type="http://schemas.openxmlformats.org/officeDocument/2006/relationships/image" Target="../media/image87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9.wmf"/><Relationship Id="rId2" Type="http://schemas.openxmlformats.org/officeDocument/2006/relationships/image" Target="../media/image81.wmf"/><Relationship Id="rId1" Type="http://schemas.openxmlformats.org/officeDocument/2006/relationships/image" Target="../media/image80.wmf"/><Relationship Id="rId4" Type="http://schemas.openxmlformats.org/officeDocument/2006/relationships/image" Target="../media/image90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3.wmf"/><Relationship Id="rId2" Type="http://schemas.openxmlformats.org/officeDocument/2006/relationships/image" Target="../media/image92.wmf"/><Relationship Id="rId1" Type="http://schemas.openxmlformats.org/officeDocument/2006/relationships/image" Target="../media/image91.wmf"/><Relationship Id="rId5" Type="http://schemas.openxmlformats.org/officeDocument/2006/relationships/image" Target="../media/image95.wmf"/><Relationship Id="rId4" Type="http://schemas.openxmlformats.org/officeDocument/2006/relationships/image" Target="../media/image94.wmf"/></Relationships>
</file>

<file path=ppt/drawings/_rels/vmlDrawing26.vml.rels><?xml version="1.0" encoding="UTF-8" standalone="yes"?>
<Relationships xmlns="http://schemas.openxmlformats.org/package/2006/relationships"><Relationship Id="rId2" Type="http://schemas.openxmlformats.org/officeDocument/2006/relationships/image" Target="../media/image97.wmf"/><Relationship Id="rId1" Type="http://schemas.openxmlformats.org/officeDocument/2006/relationships/image" Target="../media/image96.w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wmf"/><Relationship Id="rId2" Type="http://schemas.openxmlformats.org/officeDocument/2006/relationships/image" Target="../media/image99.wmf"/><Relationship Id="rId1" Type="http://schemas.openxmlformats.org/officeDocument/2006/relationships/image" Target="../media/image98.wmf"/><Relationship Id="rId5" Type="http://schemas.openxmlformats.org/officeDocument/2006/relationships/image" Target="../media/image102.wmf"/><Relationship Id="rId4" Type="http://schemas.openxmlformats.org/officeDocument/2006/relationships/image" Target="../media/image101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wmf"/><Relationship Id="rId1" Type="http://schemas.openxmlformats.org/officeDocument/2006/relationships/image" Target="../media/image100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wmf"/><Relationship Id="rId2" Type="http://schemas.openxmlformats.org/officeDocument/2006/relationships/image" Target="../media/image105.wmf"/><Relationship Id="rId1" Type="http://schemas.openxmlformats.org/officeDocument/2006/relationships/image" Target="../media/image104.wmf"/><Relationship Id="rId5" Type="http://schemas.openxmlformats.org/officeDocument/2006/relationships/image" Target="../media/image108.wmf"/><Relationship Id="rId4" Type="http://schemas.openxmlformats.org/officeDocument/2006/relationships/image" Target="../media/image107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wmf"/><Relationship Id="rId7" Type="http://schemas.openxmlformats.org/officeDocument/2006/relationships/image" Target="../media/image115.wmf"/><Relationship Id="rId2" Type="http://schemas.openxmlformats.org/officeDocument/2006/relationships/image" Target="../media/image110.wmf"/><Relationship Id="rId1" Type="http://schemas.openxmlformats.org/officeDocument/2006/relationships/image" Target="../media/image109.wmf"/><Relationship Id="rId6" Type="http://schemas.openxmlformats.org/officeDocument/2006/relationships/image" Target="../media/image114.wmf"/><Relationship Id="rId5" Type="http://schemas.openxmlformats.org/officeDocument/2006/relationships/image" Target="../media/image113.wmf"/><Relationship Id="rId4" Type="http://schemas.openxmlformats.org/officeDocument/2006/relationships/image" Target="../media/image112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wmf"/><Relationship Id="rId2" Type="http://schemas.openxmlformats.org/officeDocument/2006/relationships/image" Target="../media/image117.wmf"/><Relationship Id="rId1" Type="http://schemas.openxmlformats.org/officeDocument/2006/relationships/image" Target="../media/image116.wmf"/><Relationship Id="rId4" Type="http://schemas.openxmlformats.org/officeDocument/2006/relationships/image" Target="../media/image119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wmf"/><Relationship Id="rId2" Type="http://schemas.openxmlformats.org/officeDocument/2006/relationships/image" Target="../media/image121.wmf"/><Relationship Id="rId1" Type="http://schemas.openxmlformats.org/officeDocument/2006/relationships/image" Target="../media/image120.wmf"/><Relationship Id="rId5" Type="http://schemas.openxmlformats.org/officeDocument/2006/relationships/image" Target="../media/image124.wmf"/><Relationship Id="rId4" Type="http://schemas.openxmlformats.org/officeDocument/2006/relationships/image" Target="../media/image123.w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wmf"/><Relationship Id="rId2" Type="http://schemas.openxmlformats.org/officeDocument/2006/relationships/image" Target="../media/image123.wmf"/><Relationship Id="rId1" Type="http://schemas.openxmlformats.org/officeDocument/2006/relationships/image" Target="../media/image122.w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wmf"/><Relationship Id="rId2" Type="http://schemas.openxmlformats.org/officeDocument/2006/relationships/image" Target="../media/image126.wmf"/><Relationship Id="rId1" Type="http://schemas.openxmlformats.org/officeDocument/2006/relationships/image" Target="../media/image125.wmf"/><Relationship Id="rId5" Type="http://schemas.openxmlformats.org/officeDocument/2006/relationships/image" Target="../media/image124.wmf"/><Relationship Id="rId4" Type="http://schemas.openxmlformats.org/officeDocument/2006/relationships/image" Target="../media/image123.w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wmf"/><Relationship Id="rId2" Type="http://schemas.openxmlformats.org/officeDocument/2006/relationships/image" Target="../media/image123.wmf"/><Relationship Id="rId1" Type="http://schemas.openxmlformats.org/officeDocument/2006/relationships/image" Target="../media/image12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5FA63F-463D-460B-A123-44A0C4C9C195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B6E71A-8270-4A7F-B3D7-8F7C189E71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839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1BACD9-18CA-4B19-9BEB-549B262A7D6E}" type="datetimeFigureOut">
              <a:rPr lang="ru-RU" smtClean="0"/>
              <a:pPr/>
              <a:t>31.05.2018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hgia.ru/or/gia12/Main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6.wmf"/><Relationship Id="rId3" Type="http://schemas.openxmlformats.org/officeDocument/2006/relationships/image" Target="../media/image7.png"/><Relationship Id="rId7" Type="http://schemas.openxmlformats.org/officeDocument/2006/relationships/image" Target="../media/image3.wmf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5.wmf"/><Relationship Id="rId5" Type="http://schemas.openxmlformats.org/officeDocument/2006/relationships/image" Target="../media/image2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8.wmf"/><Relationship Id="rId4" Type="http://schemas.openxmlformats.org/officeDocument/2006/relationships/oleObject" Target="../embeddings/oleObject6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13" Type="http://schemas.openxmlformats.org/officeDocument/2006/relationships/image" Target="../media/image14.wmf"/><Relationship Id="rId3" Type="http://schemas.openxmlformats.org/officeDocument/2006/relationships/image" Target="../media/image7.png"/><Relationship Id="rId7" Type="http://schemas.openxmlformats.org/officeDocument/2006/relationships/image" Target="../media/image11.wmf"/><Relationship Id="rId12" Type="http://schemas.openxmlformats.org/officeDocument/2006/relationships/oleObject" Target="../embeddings/oleObject1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9.bin"/><Relationship Id="rId11" Type="http://schemas.openxmlformats.org/officeDocument/2006/relationships/image" Target="../media/image13.wmf"/><Relationship Id="rId5" Type="http://schemas.openxmlformats.org/officeDocument/2006/relationships/image" Target="../media/image10.wmf"/><Relationship Id="rId10" Type="http://schemas.openxmlformats.org/officeDocument/2006/relationships/oleObject" Target="../embeddings/oleObject11.bin"/><Relationship Id="rId4" Type="http://schemas.openxmlformats.org/officeDocument/2006/relationships/oleObject" Target="../embeddings/oleObject8.bin"/><Relationship Id="rId9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13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13" Type="http://schemas.openxmlformats.org/officeDocument/2006/relationships/image" Target="../media/image21.wmf"/><Relationship Id="rId3" Type="http://schemas.openxmlformats.org/officeDocument/2006/relationships/image" Target="../media/image7.png"/><Relationship Id="rId7" Type="http://schemas.openxmlformats.org/officeDocument/2006/relationships/image" Target="../media/image18.wmf"/><Relationship Id="rId12" Type="http://schemas.openxmlformats.org/officeDocument/2006/relationships/oleObject" Target="../embeddings/oleObject1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6.bin"/><Relationship Id="rId11" Type="http://schemas.openxmlformats.org/officeDocument/2006/relationships/image" Target="../media/image20.wmf"/><Relationship Id="rId5" Type="http://schemas.openxmlformats.org/officeDocument/2006/relationships/image" Target="../media/image17.wmf"/><Relationship Id="rId15" Type="http://schemas.openxmlformats.org/officeDocument/2006/relationships/image" Target="../media/image22.wmf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5.bin"/><Relationship Id="rId9" Type="http://schemas.openxmlformats.org/officeDocument/2006/relationships/image" Target="../media/image19.wmf"/><Relationship Id="rId14" Type="http://schemas.openxmlformats.org/officeDocument/2006/relationships/oleObject" Target="../embeddings/oleObject20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2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21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7.png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4.bin"/><Relationship Id="rId5" Type="http://schemas.openxmlformats.org/officeDocument/2006/relationships/image" Target="../media/image25.wmf"/><Relationship Id="rId10" Type="http://schemas.openxmlformats.org/officeDocument/2006/relationships/image" Target="../media/image27.wmf"/><Relationship Id="rId4" Type="http://schemas.openxmlformats.org/officeDocument/2006/relationships/oleObject" Target="../embeddings/oleObject23.bin"/><Relationship Id="rId9" Type="http://schemas.openxmlformats.org/officeDocument/2006/relationships/oleObject" Target="../embeddings/oleObject26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7.png"/><Relationship Id="rId7" Type="http://schemas.openxmlformats.org/officeDocument/2006/relationships/oleObject" Target="../embeddings/oleObject2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3" Type="http://schemas.openxmlformats.org/officeDocument/2006/relationships/image" Target="../media/image7.png"/><Relationship Id="rId7" Type="http://schemas.openxmlformats.org/officeDocument/2006/relationships/image" Target="../media/image30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30.bin"/><Relationship Id="rId11" Type="http://schemas.openxmlformats.org/officeDocument/2006/relationships/image" Target="../media/image32.wmf"/><Relationship Id="rId5" Type="http://schemas.openxmlformats.org/officeDocument/2006/relationships/image" Target="../media/image29.wmf"/><Relationship Id="rId10" Type="http://schemas.openxmlformats.org/officeDocument/2006/relationships/oleObject" Target="../embeddings/oleObject32.bin"/><Relationship Id="rId4" Type="http://schemas.openxmlformats.org/officeDocument/2006/relationships/oleObject" Target="../embeddings/oleObject29.bin"/><Relationship Id="rId9" Type="http://schemas.openxmlformats.org/officeDocument/2006/relationships/image" Target="../media/image31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image" Target="../media/image7.png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7.bin"/><Relationship Id="rId13" Type="http://schemas.openxmlformats.org/officeDocument/2006/relationships/image" Target="../media/image39.wmf"/><Relationship Id="rId3" Type="http://schemas.openxmlformats.org/officeDocument/2006/relationships/image" Target="../media/image7.png"/><Relationship Id="rId7" Type="http://schemas.openxmlformats.org/officeDocument/2006/relationships/image" Target="../media/image36.wmf"/><Relationship Id="rId12" Type="http://schemas.openxmlformats.org/officeDocument/2006/relationships/oleObject" Target="../embeddings/oleObject3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6.bin"/><Relationship Id="rId11" Type="http://schemas.openxmlformats.org/officeDocument/2006/relationships/image" Target="../media/image38.wmf"/><Relationship Id="rId5" Type="http://schemas.openxmlformats.org/officeDocument/2006/relationships/image" Target="../media/image35.wmf"/><Relationship Id="rId15" Type="http://schemas.openxmlformats.org/officeDocument/2006/relationships/image" Target="../media/image40.wmf"/><Relationship Id="rId10" Type="http://schemas.openxmlformats.org/officeDocument/2006/relationships/oleObject" Target="../embeddings/oleObject38.bin"/><Relationship Id="rId4" Type="http://schemas.openxmlformats.org/officeDocument/2006/relationships/oleObject" Target="../embeddings/oleObject35.bin"/><Relationship Id="rId9" Type="http://schemas.openxmlformats.org/officeDocument/2006/relationships/image" Target="../media/image37.wmf"/><Relationship Id="rId14" Type="http://schemas.openxmlformats.org/officeDocument/2006/relationships/oleObject" Target="../embeddings/oleObject40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2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42.bin"/><Relationship Id="rId5" Type="http://schemas.openxmlformats.org/officeDocument/2006/relationships/image" Target="../media/image41.wmf"/><Relationship Id="rId4" Type="http://schemas.openxmlformats.org/officeDocument/2006/relationships/oleObject" Target="../embeddings/oleObject41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wmf"/><Relationship Id="rId3" Type="http://schemas.openxmlformats.org/officeDocument/2006/relationships/image" Target="../media/image7.png"/><Relationship Id="rId7" Type="http://schemas.openxmlformats.org/officeDocument/2006/relationships/oleObject" Target="../embeddings/oleObject45.bin"/><Relationship Id="rId12" Type="http://schemas.openxmlformats.org/officeDocument/2006/relationships/image" Target="../media/image46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44.bin"/><Relationship Id="rId11" Type="http://schemas.openxmlformats.org/officeDocument/2006/relationships/oleObject" Target="../embeddings/oleObject47.bin"/><Relationship Id="rId5" Type="http://schemas.openxmlformats.org/officeDocument/2006/relationships/image" Target="../media/image43.wmf"/><Relationship Id="rId10" Type="http://schemas.openxmlformats.org/officeDocument/2006/relationships/image" Target="../media/image45.wmf"/><Relationship Id="rId4" Type="http://schemas.openxmlformats.org/officeDocument/2006/relationships/oleObject" Target="../embeddings/oleObject43.bin"/><Relationship Id="rId9" Type="http://schemas.openxmlformats.org/officeDocument/2006/relationships/oleObject" Target="../embeddings/oleObject46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3" Type="http://schemas.openxmlformats.org/officeDocument/2006/relationships/image" Target="../media/image7.png"/><Relationship Id="rId7" Type="http://schemas.openxmlformats.org/officeDocument/2006/relationships/oleObject" Target="../embeddings/oleObject4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28.png"/><Relationship Id="rId5" Type="http://schemas.openxmlformats.org/officeDocument/2006/relationships/image" Target="../media/image47.wmf"/><Relationship Id="rId4" Type="http://schemas.openxmlformats.org/officeDocument/2006/relationships/oleObject" Target="../embeddings/oleObject48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13" Type="http://schemas.openxmlformats.org/officeDocument/2006/relationships/image" Target="../media/image53.wmf"/><Relationship Id="rId3" Type="http://schemas.openxmlformats.org/officeDocument/2006/relationships/image" Target="../media/image7.png"/><Relationship Id="rId7" Type="http://schemas.openxmlformats.org/officeDocument/2006/relationships/image" Target="../media/image50.wmf"/><Relationship Id="rId12" Type="http://schemas.openxmlformats.org/officeDocument/2006/relationships/oleObject" Target="../embeddings/oleObject5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51.bin"/><Relationship Id="rId11" Type="http://schemas.openxmlformats.org/officeDocument/2006/relationships/image" Target="../media/image52.wmf"/><Relationship Id="rId5" Type="http://schemas.openxmlformats.org/officeDocument/2006/relationships/image" Target="../media/image49.wmf"/><Relationship Id="rId15" Type="http://schemas.openxmlformats.org/officeDocument/2006/relationships/image" Target="../media/image54.wmf"/><Relationship Id="rId10" Type="http://schemas.openxmlformats.org/officeDocument/2006/relationships/oleObject" Target="../embeddings/oleObject53.bin"/><Relationship Id="rId4" Type="http://schemas.openxmlformats.org/officeDocument/2006/relationships/oleObject" Target="../embeddings/oleObject50.bin"/><Relationship Id="rId9" Type="http://schemas.openxmlformats.org/officeDocument/2006/relationships/image" Target="../media/image51.wmf"/><Relationship Id="rId14" Type="http://schemas.openxmlformats.org/officeDocument/2006/relationships/oleObject" Target="../embeddings/oleObject55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8.bin"/><Relationship Id="rId3" Type="http://schemas.openxmlformats.org/officeDocument/2006/relationships/image" Target="../media/image7.png"/><Relationship Id="rId7" Type="http://schemas.openxmlformats.org/officeDocument/2006/relationships/image" Target="../media/image56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57.bin"/><Relationship Id="rId5" Type="http://schemas.openxmlformats.org/officeDocument/2006/relationships/image" Target="../media/image55.wmf"/><Relationship Id="rId4" Type="http://schemas.openxmlformats.org/officeDocument/2006/relationships/oleObject" Target="../embeddings/oleObject56.bin"/><Relationship Id="rId9" Type="http://schemas.openxmlformats.org/officeDocument/2006/relationships/image" Target="../media/image57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1.bin"/><Relationship Id="rId13" Type="http://schemas.openxmlformats.org/officeDocument/2006/relationships/image" Target="../media/image62.wmf"/><Relationship Id="rId3" Type="http://schemas.openxmlformats.org/officeDocument/2006/relationships/image" Target="../media/image7.png"/><Relationship Id="rId7" Type="http://schemas.openxmlformats.org/officeDocument/2006/relationships/image" Target="../media/image59.wmf"/><Relationship Id="rId12" Type="http://schemas.openxmlformats.org/officeDocument/2006/relationships/oleObject" Target="../embeddings/oleObject6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60.bin"/><Relationship Id="rId11" Type="http://schemas.openxmlformats.org/officeDocument/2006/relationships/image" Target="../media/image61.wmf"/><Relationship Id="rId5" Type="http://schemas.openxmlformats.org/officeDocument/2006/relationships/image" Target="../media/image58.wmf"/><Relationship Id="rId15" Type="http://schemas.openxmlformats.org/officeDocument/2006/relationships/image" Target="../media/image63.wmf"/><Relationship Id="rId10" Type="http://schemas.openxmlformats.org/officeDocument/2006/relationships/oleObject" Target="../embeddings/oleObject62.bin"/><Relationship Id="rId4" Type="http://schemas.openxmlformats.org/officeDocument/2006/relationships/oleObject" Target="../embeddings/oleObject59.bin"/><Relationship Id="rId9" Type="http://schemas.openxmlformats.org/officeDocument/2006/relationships/image" Target="../media/image60.wmf"/><Relationship Id="rId14" Type="http://schemas.openxmlformats.org/officeDocument/2006/relationships/oleObject" Target="../embeddings/oleObject64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7.bin"/><Relationship Id="rId3" Type="http://schemas.openxmlformats.org/officeDocument/2006/relationships/image" Target="../media/image7.png"/><Relationship Id="rId7" Type="http://schemas.openxmlformats.org/officeDocument/2006/relationships/image" Target="../media/image65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66.bin"/><Relationship Id="rId5" Type="http://schemas.openxmlformats.org/officeDocument/2006/relationships/image" Target="../media/image64.wmf"/><Relationship Id="rId4" Type="http://schemas.openxmlformats.org/officeDocument/2006/relationships/oleObject" Target="../embeddings/oleObject65.bin"/><Relationship Id="rId9" Type="http://schemas.openxmlformats.org/officeDocument/2006/relationships/image" Target="../media/image66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0.bin"/><Relationship Id="rId13" Type="http://schemas.openxmlformats.org/officeDocument/2006/relationships/image" Target="../media/image71.wmf"/><Relationship Id="rId3" Type="http://schemas.openxmlformats.org/officeDocument/2006/relationships/image" Target="../media/image7.png"/><Relationship Id="rId7" Type="http://schemas.openxmlformats.org/officeDocument/2006/relationships/image" Target="../media/image68.wmf"/><Relationship Id="rId12" Type="http://schemas.openxmlformats.org/officeDocument/2006/relationships/oleObject" Target="../embeddings/oleObject7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69.bin"/><Relationship Id="rId11" Type="http://schemas.openxmlformats.org/officeDocument/2006/relationships/image" Target="../media/image70.wmf"/><Relationship Id="rId5" Type="http://schemas.openxmlformats.org/officeDocument/2006/relationships/image" Target="../media/image67.wmf"/><Relationship Id="rId15" Type="http://schemas.openxmlformats.org/officeDocument/2006/relationships/image" Target="../media/image72.wmf"/><Relationship Id="rId10" Type="http://schemas.openxmlformats.org/officeDocument/2006/relationships/oleObject" Target="../embeddings/oleObject71.bin"/><Relationship Id="rId4" Type="http://schemas.openxmlformats.org/officeDocument/2006/relationships/oleObject" Target="../embeddings/oleObject68.bin"/><Relationship Id="rId9" Type="http://schemas.openxmlformats.org/officeDocument/2006/relationships/image" Target="../media/image69.wmf"/><Relationship Id="rId14" Type="http://schemas.openxmlformats.org/officeDocument/2006/relationships/oleObject" Target="../embeddings/oleObject73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74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75.bin"/><Relationship Id="rId5" Type="http://schemas.openxmlformats.org/officeDocument/2006/relationships/image" Target="../media/image73.wmf"/><Relationship Id="rId4" Type="http://schemas.openxmlformats.org/officeDocument/2006/relationships/oleObject" Target="../embeddings/oleObject74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8.bin"/><Relationship Id="rId13" Type="http://schemas.openxmlformats.org/officeDocument/2006/relationships/image" Target="../media/image79.wmf"/><Relationship Id="rId3" Type="http://schemas.openxmlformats.org/officeDocument/2006/relationships/image" Target="../media/image7.png"/><Relationship Id="rId7" Type="http://schemas.openxmlformats.org/officeDocument/2006/relationships/image" Target="../media/image76.wmf"/><Relationship Id="rId12" Type="http://schemas.openxmlformats.org/officeDocument/2006/relationships/oleObject" Target="../embeddings/oleObject8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77.bin"/><Relationship Id="rId11" Type="http://schemas.openxmlformats.org/officeDocument/2006/relationships/image" Target="../media/image78.wmf"/><Relationship Id="rId5" Type="http://schemas.openxmlformats.org/officeDocument/2006/relationships/image" Target="../media/image75.wmf"/><Relationship Id="rId10" Type="http://schemas.openxmlformats.org/officeDocument/2006/relationships/oleObject" Target="../embeddings/oleObject79.bin"/><Relationship Id="rId4" Type="http://schemas.openxmlformats.org/officeDocument/2006/relationships/oleObject" Target="../embeddings/oleObject76.bin"/><Relationship Id="rId9" Type="http://schemas.openxmlformats.org/officeDocument/2006/relationships/image" Target="../media/image77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3" Type="http://schemas.openxmlformats.org/officeDocument/2006/relationships/image" Target="../media/image7.png"/><Relationship Id="rId7" Type="http://schemas.openxmlformats.org/officeDocument/2006/relationships/oleObject" Target="../embeddings/oleObject82.bin"/><Relationship Id="rId12" Type="http://schemas.openxmlformats.org/officeDocument/2006/relationships/image" Target="../media/image83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80.wmf"/><Relationship Id="rId11" Type="http://schemas.openxmlformats.org/officeDocument/2006/relationships/oleObject" Target="../embeddings/oleObject84.bin"/><Relationship Id="rId5" Type="http://schemas.openxmlformats.org/officeDocument/2006/relationships/oleObject" Target="../embeddings/oleObject81.bin"/><Relationship Id="rId10" Type="http://schemas.openxmlformats.org/officeDocument/2006/relationships/image" Target="../media/image82.wmf"/><Relationship Id="rId4" Type="http://schemas.openxmlformats.org/officeDocument/2006/relationships/image" Target="../media/image28.png"/><Relationship Id="rId9" Type="http://schemas.openxmlformats.org/officeDocument/2006/relationships/oleObject" Target="../embeddings/oleObject83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7.bin"/><Relationship Id="rId13" Type="http://schemas.openxmlformats.org/officeDocument/2006/relationships/image" Target="../media/image88.wmf"/><Relationship Id="rId3" Type="http://schemas.openxmlformats.org/officeDocument/2006/relationships/image" Target="../media/image7.png"/><Relationship Id="rId7" Type="http://schemas.openxmlformats.org/officeDocument/2006/relationships/image" Target="../media/image85.wmf"/><Relationship Id="rId12" Type="http://schemas.openxmlformats.org/officeDocument/2006/relationships/oleObject" Target="../embeddings/oleObject8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86.bin"/><Relationship Id="rId11" Type="http://schemas.openxmlformats.org/officeDocument/2006/relationships/image" Target="../media/image87.wmf"/><Relationship Id="rId5" Type="http://schemas.openxmlformats.org/officeDocument/2006/relationships/image" Target="../media/image84.wmf"/><Relationship Id="rId10" Type="http://schemas.openxmlformats.org/officeDocument/2006/relationships/oleObject" Target="../embeddings/oleObject88.bin"/><Relationship Id="rId4" Type="http://schemas.openxmlformats.org/officeDocument/2006/relationships/oleObject" Target="../embeddings/oleObject85.bin"/><Relationship Id="rId9" Type="http://schemas.openxmlformats.org/officeDocument/2006/relationships/image" Target="../media/image86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3" Type="http://schemas.openxmlformats.org/officeDocument/2006/relationships/image" Target="../media/image7.png"/><Relationship Id="rId7" Type="http://schemas.openxmlformats.org/officeDocument/2006/relationships/oleObject" Target="../embeddings/oleObject91.bin"/><Relationship Id="rId12" Type="http://schemas.openxmlformats.org/officeDocument/2006/relationships/image" Target="../media/image90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80.wmf"/><Relationship Id="rId11" Type="http://schemas.openxmlformats.org/officeDocument/2006/relationships/oleObject" Target="../embeddings/oleObject93.bin"/><Relationship Id="rId5" Type="http://schemas.openxmlformats.org/officeDocument/2006/relationships/oleObject" Target="../embeddings/oleObject90.bin"/><Relationship Id="rId10" Type="http://schemas.openxmlformats.org/officeDocument/2006/relationships/image" Target="../media/image89.wmf"/><Relationship Id="rId4" Type="http://schemas.openxmlformats.org/officeDocument/2006/relationships/image" Target="../media/image28.png"/><Relationship Id="rId9" Type="http://schemas.openxmlformats.org/officeDocument/2006/relationships/oleObject" Target="../embeddings/oleObject92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6.bin"/><Relationship Id="rId13" Type="http://schemas.openxmlformats.org/officeDocument/2006/relationships/image" Target="../media/image95.wmf"/><Relationship Id="rId3" Type="http://schemas.openxmlformats.org/officeDocument/2006/relationships/image" Target="../media/image7.png"/><Relationship Id="rId7" Type="http://schemas.openxmlformats.org/officeDocument/2006/relationships/image" Target="../media/image92.wmf"/><Relationship Id="rId12" Type="http://schemas.openxmlformats.org/officeDocument/2006/relationships/oleObject" Target="../embeddings/oleObject9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95.bin"/><Relationship Id="rId11" Type="http://schemas.openxmlformats.org/officeDocument/2006/relationships/image" Target="../media/image94.wmf"/><Relationship Id="rId5" Type="http://schemas.openxmlformats.org/officeDocument/2006/relationships/image" Target="../media/image91.wmf"/><Relationship Id="rId10" Type="http://schemas.openxmlformats.org/officeDocument/2006/relationships/oleObject" Target="../embeddings/oleObject97.bin"/><Relationship Id="rId4" Type="http://schemas.openxmlformats.org/officeDocument/2006/relationships/oleObject" Target="../embeddings/oleObject94.bin"/><Relationship Id="rId9" Type="http://schemas.openxmlformats.org/officeDocument/2006/relationships/image" Target="../media/image93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wmf"/><Relationship Id="rId3" Type="http://schemas.openxmlformats.org/officeDocument/2006/relationships/image" Target="../media/image7.png"/><Relationship Id="rId7" Type="http://schemas.openxmlformats.org/officeDocument/2006/relationships/oleObject" Target="../embeddings/oleObject10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28.png"/><Relationship Id="rId5" Type="http://schemas.openxmlformats.org/officeDocument/2006/relationships/image" Target="../media/image96.wmf"/><Relationship Id="rId4" Type="http://schemas.openxmlformats.org/officeDocument/2006/relationships/oleObject" Target="../embeddings/oleObject99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3.bin"/><Relationship Id="rId13" Type="http://schemas.openxmlformats.org/officeDocument/2006/relationships/image" Target="../media/image102.wmf"/><Relationship Id="rId3" Type="http://schemas.openxmlformats.org/officeDocument/2006/relationships/image" Target="../media/image7.png"/><Relationship Id="rId7" Type="http://schemas.openxmlformats.org/officeDocument/2006/relationships/image" Target="../media/image99.wmf"/><Relationship Id="rId12" Type="http://schemas.openxmlformats.org/officeDocument/2006/relationships/oleObject" Target="../embeddings/oleObject10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102.bin"/><Relationship Id="rId11" Type="http://schemas.openxmlformats.org/officeDocument/2006/relationships/image" Target="../media/image101.wmf"/><Relationship Id="rId5" Type="http://schemas.openxmlformats.org/officeDocument/2006/relationships/image" Target="../media/image98.wmf"/><Relationship Id="rId10" Type="http://schemas.openxmlformats.org/officeDocument/2006/relationships/oleObject" Target="../embeddings/oleObject104.bin"/><Relationship Id="rId4" Type="http://schemas.openxmlformats.org/officeDocument/2006/relationships/oleObject" Target="../embeddings/oleObject101.bin"/><Relationship Id="rId9" Type="http://schemas.openxmlformats.org/officeDocument/2006/relationships/image" Target="../media/image100.w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openxmlformats.org/officeDocument/2006/relationships/image" Target="../media/image7.png"/><Relationship Id="rId7" Type="http://schemas.openxmlformats.org/officeDocument/2006/relationships/image" Target="../media/image102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8.vml"/><Relationship Id="rId6" Type="http://schemas.openxmlformats.org/officeDocument/2006/relationships/oleObject" Target="../embeddings/oleObject107.bin"/><Relationship Id="rId5" Type="http://schemas.openxmlformats.org/officeDocument/2006/relationships/image" Target="../media/image100.wmf"/><Relationship Id="rId4" Type="http://schemas.openxmlformats.org/officeDocument/2006/relationships/oleObject" Target="../embeddings/oleObject106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0.bin"/><Relationship Id="rId13" Type="http://schemas.openxmlformats.org/officeDocument/2006/relationships/image" Target="../media/image108.wmf"/><Relationship Id="rId3" Type="http://schemas.openxmlformats.org/officeDocument/2006/relationships/image" Target="../media/image7.png"/><Relationship Id="rId7" Type="http://schemas.openxmlformats.org/officeDocument/2006/relationships/image" Target="../media/image105.wmf"/><Relationship Id="rId12" Type="http://schemas.openxmlformats.org/officeDocument/2006/relationships/oleObject" Target="../embeddings/oleObject11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109.bin"/><Relationship Id="rId11" Type="http://schemas.openxmlformats.org/officeDocument/2006/relationships/image" Target="../media/image107.wmf"/><Relationship Id="rId5" Type="http://schemas.openxmlformats.org/officeDocument/2006/relationships/image" Target="../media/image104.wmf"/><Relationship Id="rId10" Type="http://schemas.openxmlformats.org/officeDocument/2006/relationships/oleObject" Target="../embeddings/oleObject111.bin"/><Relationship Id="rId4" Type="http://schemas.openxmlformats.org/officeDocument/2006/relationships/oleObject" Target="../embeddings/oleObject108.bin"/><Relationship Id="rId9" Type="http://schemas.openxmlformats.org/officeDocument/2006/relationships/image" Target="../media/image106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5.bin"/><Relationship Id="rId13" Type="http://schemas.openxmlformats.org/officeDocument/2006/relationships/image" Target="../media/image113.wmf"/><Relationship Id="rId3" Type="http://schemas.openxmlformats.org/officeDocument/2006/relationships/image" Target="../media/image7.png"/><Relationship Id="rId7" Type="http://schemas.openxmlformats.org/officeDocument/2006/relationships/image" Target="../media/image110.wmf"/><Relationship Id="rId12" Type="http://schemas.openxmlformats.org/officeDocument/2006/relationships/oleObject" Target="../embeddings/oleObject117.bin"/><Relationship Id="rId17" Type="http://schemas.openxmlformats.org/officeDocument/2006/relationships/image" Target="../media/image115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119.bin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114.bin"/><Relationship Id="rId11" Type="http://schemas.openxmlformats.org/officeDocument/2006/relationships/image" Target="../media/image112.wmf"/><Relationship Id="rId5" Type="http://schemas.openxmlformats.org/officeDocument/2006/relationships/image" Target="../media/image109.wmf"/><Relationship Id="rId15" Type="http://schemas.openxmlformats.org/officeDocument/2006/relationships/image" Target="../media/image114.wmf"/><Relationship Id="rId10" Type="http://schemas.openxmlformats.org/officeDocument/2006/relationships/oleObject" Target="../embeddings/oleObject116.bin"/><Relationship Id="rId4" Type="http://schemas.openxmlformats.org/officeDocument/2006/relationships/oleObject" Target="../embeddings/oleObject113.bin"/><Relationship Id="rId9" Type="http://schemas.openxmlformats.org/officeDocument/2006/relationships/image" Target="../media/image111.wmf"/><Relationship Id="rId14" Type="http://schemas.openxmlformats.org/officeDocument/2006/relationships/oleObject" Target="../embeddings/oleObject118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2.bin"/><Relationship Id="rId3" Type="http://schemas.openxmlformats.org/officeDocument/2006/relationships/image" Target="../media/image7.png"/><Relationship Id="rId7" Type="http://schemas.openxmlformats.org/officeDocument/2006/relationships/image" Target="../media/image117.wmf"/><Relationship Id="rId12" Type="http://schemas.openxmlformats.org/officeDocument/2006/relationships/image" Target="../media/image10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121.bin"/><Relationship Id="rId11" Type="http://schemas.openxmlformats.org/officeDocument/2006/relationships/image" Target="../media/image119.wmf"/><Relationship Id="rId5" Type="http://schemas.openxmlformats.org/officeDocument/2006/relationships/image" Target="../media/image116.wmf"/><Relationship Id="rId10" Type="http://schemas.openxmlformats.org/officeDocument/2006/relationships/oleObject" Target="../embeddings/oleObject123.bin"/><Relationship Id="rId4" Type="http://schemas.openxmlformats.org/officeDocument/2006/relationships/oleObject" Target="../embeddings/oleObject120.bin"/><Relationship Id="rId9" Type="http://schemas.openxmlformats.org/officeDocument/2006/relationships/image" Target="../media/image118.w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6.bin"/><Relationship Id="rId13" Type="http://schemas.openxmlformats.org/officeDocument/2006/relationships/image" Target="../media/image124.wmf"/><Relationship Id="rId3" Type="http://schemas.openxmlformats.org/officeDocument/2006/relationships/image" Target="../media/image7.png"/><Relationship Id="rId7" Type="http://schemas.openxmlformats.org/officeDocument/2006/relationships/image" Target="../media/image121.wmf"/><Relationship Id="rId12" Type="http://schemas.openxmlformats.org/officeDocument/2006/relationships/oleObject" Target="../embeddings/oleObject12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125.bin"/><Relationship Id="rId11" Type="http://schemas.openxmlformats.org/officeDocument/2006/relationships/image" Target="../media/image123.wmf"/><Relationship Id="rId5" Type="http://schemas.openxmlformats.org/officeDocument/2006/relationships/image" Target="../media/image120.wmf"/><Relationship Id="rId10" Type="http://schemas.openxmlformats.org/officeDocument/2006/relationships/oleObject" Target="../embeddings/oleObject127.bin"/><Relationship Id="rId4" Type="http://schemas.openxmlformats.org/officeDocument/2006/relationships/oleObject" Target="../embeddings/oleObject124.bin"/><Relationship Id="rId9" Type="http://schemas.openxmlformats.org/officeDocument/2006/relationships/image" Target="../media/image122.w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1.bin"/><Relationship Id="rId3" Type="http://schemas.openxmlformats.org/officeDocument/2006/relationships/image" Target="../media/image7.png"/><Relationship Id="rId7" Type="http://schemas.openxmlformats.org/officeDocument/2006/relationships/image" Target="../media/image123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3.vml"/><Relationship Id="rId6" Type="http://schemas.openxmlformats.org/officeDocument/2006/relationships/oleObject" Target="../embeddings/oleObject130.bin"/><Relationship Id="rId5" Type="http://schemas.openxmlformats.org/officeDocument/2006/relationships/image" Target="../media/image122.wmf"/><Relationship Id="rId4" Type="http://schemas.openxmlformats.org/officeDocument/2006/relationships/oleObject" Target="../embeddings/oleObject129.bin"/><Relationship Id="rId9" Type="http://schemas.openxmlformats.org/officeDocument/2006/relationships/image" Target="../media/image124.w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4.bin"/><Relationship Id="rId13" Type="http://schemas.openxmlformats.org/officeDocument/2006/relationships/image" Target="../media/image124.wmf"/><Relationship Id="rId3" Type="http://schemas.openxmlformats.org/officeDocument/2006/relationships/image" Target="../media/image7.png"/><Relationship Id="rId7" Type="http://schemas.openxmlformats.org/officeDocument/2006/relationships/image" Target="../media/image126.wmf"/><Relationship Id="rId12" Type="http://schemas.openxmlformats.org/officeDocument/2006/relationships/oleObject" Target="../embeddings/oleObject13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4.vml"/><Relationship Id="rId6" Type="http://schemas.openxmlformats.org/officeDocument/2006/relationships/oleObject" Target="../embeddings/oleObject133.bin"/><Relationship Id="rId11" Type="http://schemas.openxmlformats.org/officeDocument/2006/relationships/image" Target="../media/image123.wmf"/><Relationship Id="rId5" Type="http://schemas.openxmlformats.org/officeDocument/2006/relationships/image" Target="../media/image125.wmf"/><Relationship Id="rId10" Type="http://schemas.openxmlformats.org/officeDocument/2006/relationships/oleObject" Target="../embeddings/oleObject135.bin"/><Relationship Id="rId4" Type="http://schemas.openxmlformats.org/officeDocument/2006/relationships/oleObject" Target="../embeddings/oleObject132.bin"/><Relationship Id="rId9" Type="http://schemas.openxmlformats.org/officeDocument/2006/relationships/image" Target="../media/image122.w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9.bin"/><Relationship Id="rId3" Type="http://schemas.openxmlformats.org/officeDocument/2006/relationships/image" Target="../media/image7.png"/><Relationship Id="rId7" Type="http://schemas.openxmlformats.org/officeDocument/2006/relationships/image" Target="../media/image123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5.vml"/><Relationship Id="rId6" Type="http://schemas.openxmlformats.org/officeDocument/2006/relationships/oleObject" Target="../embeddings/oleObject138.bin"/><Relationship Id="rId5" Type="http://schemas.openxmlformats.org/officeDocument/2006/relationships/image" Target="../media/image122.wmf"/><Relationship Id="rId4" Type="http://schemas.openxmlformats.org/officeDocument/2006/relationships/oleObject" Target="../embeddings/oleObject137.bin"/><Relationship Id="rId9" Type="http://schemas.openxmlformats.org/officeDocument/2006/relationships/image" Target="../media/image124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hgia.ru/or/gia12/Main.html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126066"/>
            <a:ext cx="9144000" cy="5208059"/>
          </a:xfrm>
          <a:solidFill>
            <a:srgbClr val="FFFFFF">
              <a:alpha val="50196"/>
            </a:srgbClr>
          </a:solidFill>
          <a:ln>
            <a:noFill/>
          </a:ln>
        </p:spPr>
        <p:txBody>
          <a:bodyPr>
            <a:noAutofit/>
          </a:bodyPr>
          <a:lstStyle/>
          <a:p>
            <a:pPr>
              <a:lnSpc>
                <a:spcPct val="114000"/>
              </a:lnSpc>
            </a:pPr>
            <a:r>
              <a:rPr lang="ru-RU" sz="1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1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1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1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Функции и их графики</a:t>
            </a:r>
            <a:r>
              <a:rPr lang="ru-RU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Задание №23</a:t>
            </a:r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  <a:t/>
            </a:r>
            <a:b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по </a:t>
            </a:r>
            <a:r>
              <a:rPr lang="ru-RU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материалам открытого банка </a:t>
            </a:r>
            <a:br>
              <a:rPr lang="ru-RU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 </a:t>
            </a:r>
            <a:r>
              <a:rPr lang="ru-RU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ОГЭ </a:t>
            </a:r>
            <a:r>
              <a:rPr lang="ru-RU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по математике </a:t>
            </a:r>
            <a:r>
              <a:rPr lang="ru-RU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2017 </a:t>
            </a:r>
            <a:r>
              <a:rPr lang="ru-RU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года</a:t>
            </a:r>
            <a:r>
              <a:rPr lang="en-US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en-US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n-US" sz="2800" b="1" i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hlinkClick r:id="rId3"/>
              </a:rPr>
              <a:t>http://</a:t>
            </a:r>
            <a:r>
              <a:rPr lang="en-US" sz="28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hlinkClick r:id="rId3"/>
              </a:rPr>
              <a:t>www.mathgia.ru/or/gia12/Main.html</a:t>
            </a:r>
            <a:r>
              <a:rPr lang="ru-RU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200" b="1" i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3200" b="1" i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endParaRPr lang="ru-RU" sz="3200" b="1" i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23875"/>
          </a:xfrm>
          <a:noFill/>
        </p:spPr>
        <p:txBody>
          <a:bodyPr>
            <a:normAutofit fontScale="92500"/>
          </a:bodyPr>
          <a:lstStyle/>
          <a:p>
            <a:r>
              <a:rPr lang="ru-RU" sz="2400" dirty="0" smtClean="0">
                <a:solidFill>
                  <a:srgbClr val="385D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МБОУ СОШ №5 – «Школа здоровья и развития»</a:t>
            </a:r>
            <a:r>
              <a:rPr lang="en-US" sz="2400" dirty="0" smtClean="0">
                <a:solidFill>
                  <a:srgbClr val="385D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smtClean="0">
                <a:solidFill>
                  <a:srgbClr val="385D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 Радужный</a:t>
            </a:r>
            <a:endParaRPr lang="ru-RU" sz="2400" dirty="0">
              <a:solidFill>
                <a:srgbClr val="385D8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0" y="6334125"/>
            <a:ext cx="9144000" cy="523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Учитель математики: Семёнова Елена Юрьевна 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952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42913" y="197198"/>
            <a:ext cx="8472488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Постройте график функции  </a:t>
            </a:r>
          </a:p>
          <a:p>
            <a:pPr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</a:t>
            </a:r>
          </a:p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не имеет с графиком ни одной общей точки.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9149494"/>
              </p:ext>
            </p:extLst>
          </p:nvPr>
        </p:nvGraphicFramePr>
        <p:xfrm>
          <a:off x="5426076" y="0"/>
          <a:ext cx="2282825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348" name="Формула" r:id="rId4" imgW="939392" imgH="393529" progId="Equation.3">
                  <p:embed/>
                </p:oleObj>
              </mc:Choice>
              <mc:Fallback>
                <p:oleObj name="Формула" r:id="rId4" imgW="939392" imgH="393529" progId="Equation.3">
                  <p:embed/>
                  <p:pic>
                    <p:nvPicPr>
                      <p:cNvPr id="0" name="Picture 4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6076" y="0"/>
                        <a:ext cx="2282825" cy="95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910722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22198" name="Object 3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9617705"/>
              </p:ext>
            </p:extLst>
          </p:nvPr>
        </p:nvGraphicFramePr>
        <p:xfrm>
          <a:off x="441125" y="3312584"/>
          <a:ext cx="4749800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349" name="Уравнение" r:id="rId6" imgW="1955800" imgH="419100" progId="Equation.3">
                  <p:embed/>
                </p:oleObj>
              </mc:Choice>
              <mc:Fallback>
                <p:oleObj name="Уравнение" r:id="rId6" imgW="1955800" imgH="419100" progId="Equation.3">
                  <p:embed/>
                  <p:pic>
                    <p:nvPicPr>
                      <p:cNvPr id="0" name="Picture 4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125" y="3312584"/>
                        <a:ext cx="4749800" cy="1012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200" name="Object 3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1893962"/>
              </p:ext>
            </p:extLst>
          </p:nvPr>
        </p:nvGraphicFramePr>
        <p:xfrm>
          <a:off x="441125" y="5126038"/>
          <a:ext cx="56134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350" name="Уравнение" r:id="rId8" imgW="2311400" imgH="215900" progId="Equation.3">
                  <p:embed/>
                </p:oleObj>
              </mc:Choice>
              <mc:Fallback>
                <p:oleObj name="Уравнение" r:id="rId8" imgW="2311400" imgH="215900" progId="Equation.3">
                  <p:embed/>
                  <p:pic>
                    <p:nvPicPr>
                      <p:cNvPr id="0" name="Picture 4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125" y="5126038"/>
                        <a:ext cx="5613400" cy="520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201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639805"/>
              </p:ext>
            </p:extLst>
          </p:nvPr>
        </p:nvGraphicFramePr>
        <p:xfrm>
          <a:off x="441125" y="4408858"/>
          <a:ext cx="8207375" cy="490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351" name="Уравнение" r:id="rId10" imgW="3378200" imgH="203200" progId="Equation.3">
                  <p:embed/>
                </p:oleObj>
              </mc:Choice>
              <mc:Fallback>
                <p:oleObj name="Уравнение" r:id="rId10" imgW="3378200" imgH="203200" progId="Equation.3">
                  <p:embed/>
                  <p:pic>
                    <p:nvPicPr>
                      <p:cNvPr id="0" name="Picture 46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125" y="4408858"/>
                        <a:ext cx="8207375" cy="490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202" name="Object 3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5063707"/>
              </p:ext>
            </p:extLst>
          </p:nvPr>
        </p:nvGraphicFramePr>
        <p:xfrm>
          <a:off x="442913" y="2327437"/>
          <a:ext cx="2282825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352" name="Формула" r:id="rId12" imgW="939392" imgH="393529" progId="Equation.3">
                  <p:embed/>
                </p:oleObj>
              </mc:Choice>
              <mc:Fallback>
                <p:oleObj name="Формула" r:id="rId12" imgW="939392" imgH="393529" progId="Equation.3">
                  <p:embed/>
                  <p:pic>
                    <p:nvPicPr>
                      <p:cNvPr id="0" name="Picture 4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3" y="2327437"/>
                        <a:ext cx="2282825" cy="95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75669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" name="Прямая соединительная линия 36"/>
          <p:cNvCxnSpPr/>
          <p:nvPr/>
        </p:nvCxnSpPr>
        <p:spPr>
          <a:xfrm flipV="1">
            <a:off x="814387" y="3300248"/>
            <a:ext cx="7515225" cy="1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олилиния 3"/>
          <p:cNvSpPr/>
          <p:nvPr/>
        </p:nvSpPr>
        <p:spPr>
          <a:xfrm flipH="1">
            <a:off x="635000" y="-651505"/>
            <a:ext cx="3676914" cy="3708400"/>
          </a:xfrm>
          <a:custGeom>
            <a:avLst/>
            <a:gdLst>
              <a:gd name="connsiteX0" fmla="*/ 0 w 3708400"/>
              <a:gd name="connsiteY0" fmla="*/ 0 h 3708400"/>
              <a:gd name="connsiteX1" fmla="*/ 245534 w 3708400"/>
              <a:gd name="connsiteY1" fmla="*/ 1981200 h 3708400"/>
              <a:gd name="connsiteX2" fmla="*/ 745067 w 3708400"/>
              <a:gd name="connsiteY2" fmla="*/ 2971800 h 3708400"/>
              <a:gd name="connsiteX3" fmla="*/ 1735667 w 3708400"/>
              <a:gd name="connsiteY3" fmla="*/ 3462866 h 3708400"/>
              <a:gd name="connsiteX4" fmla="*/ 3708400 w 3708400"/>
              <a:gd name="connsiteY4" fmla="*/ 3708400 h 370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8400" h="3708400">
                <a:moveTo>
                  <a:pt x="0" y="0"/>
                </a:moveTo>
                <a:cubicBezTo>
                  <a:pt x="60678" y="742950"/>
                  <a:pt x="121356" y="1485900"/>
                  <a:pt x="245534" y="1981200"/>
                </a:cubicBezTo>
                <a:cubicBezTo>
                  <a:pt x="369712" y="2476500"/>
                  <a:pt x="496712" y="2724856"/>
                  <a:pt x="745067" y="2971800"/>
                </a:cubicBezTo>
                <a:cubicBezTo>
                  <a:pt x="993422" y="3218744"/>
                  <a:pt x="1241778" y="3340099"/>
                  <a:pt x="1735667" y="3462866"/>
                </a:cubicBezTo>
                <a:cubicBezTo>
                  <a:pt x="2229556" y="3585633"/>
                  <a:pt x="2968978" y="3647016"/>
                  <a:pt x="3708400" y="3708400"/>
                </a:cubicBezTo>
              </a:path>
            </a:pathLst>
          </a:cu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43" name="Прямая соединительная линия 42"/>
          <p:cNvCxnSpPr/>
          <p:nvPr/>
        </p:nvCxnSpPr>
        <p:spPr>
          <a:xfrm flipV="1">
            <a:off x="814387" y="3300438"/>
            <a:ext cx="7515225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7026614"/>
              </p:ext>
            </p:extLst>
          </p:nvPr>
        </p:nvGraphicFramePr>
        <p:xfrm>
          <a:off x="2032347" y="-9535"/>
          <a:ext cx="1389062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0294" name="Формула" r:id="rId4" imgW="571252" imgH="393529" progId="Equation.3">
                  <p:embed/>
                </p:oleObj>
              </mc:Choice>
              <mc:Fallback>
                <p:oleObj name="Формула" r:id="rId4" imgW="571252" imgH="393529" progId="Equation.3">
                  <p:embed/>
                  <p:pic>
                    <p:nvPicPr>
                      <p:cNvPr id="0" name="Picture 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347" y="-9535"/>
                        <a:ext cx="1389062" cy="95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02966" y="165521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207169" y="4303184"/>
            <a:ext cx="8729662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8586323" y="4224335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552006" y="429080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4572000" y="291467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5424488" y="43005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366962" y="430056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7283630" y="2834368"/>
            <a:ext cx="9444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 =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7283630" y="2250573"/>
            <a:ext cx="12137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 =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1,5</a:t>
            </a:r>
            <a:endParaRPr lang="ru-RU" dirty="0"/>
          </a:p>
        </p:txBody>
      </p:sp>
      <p:sp>
        <p:nvSpPr>
          <p:cNvPr id="50" name="Прямоугольник 49"/>
          <p:cNvSpPr/>
          <p:nvPr/>
        </p:nvSpPr>
        <p:spPr>
          <a:xfrm>
            <a:off x="4572000" y="2352701"/>
            <a:ext cx="5693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1,5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3319462" y="430053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130854" y="5067326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6376988" y="43005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60" name="Прямоугольник 59"/>
          <p:cNvSpPr/>
          <p:nvPr/>
        </p:nvSpPr>
        <p:spPr>
          <a:xfrm>
            <a:off x="4572000" y="108108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1419225" y="430053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7377112" y="43005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5" name="Полилиния 4"/>
          <p:cNvSpPr/>
          <p:nvPr/>
        </p:nvSpPr>
        <p:spPr>
          <a:xfrm flipV="1">
            <a:off x="4833499" y="3544385"/>
            <a:ext cx="3699933" cy="3716867"/>
          </a:xfrm>
          <a:custGeom>
            <a:avLst/>
            <a:gdLst>
              <a:gd name="connsiteX0" fmla="*/ 3699933 w 3699933"/>
              <a:gd name="connsiteY0" fmla="*/ 3716867 h 3716867"/>
              <a:gd name="connsiteX1" fmla="*/ 1727200 w 3699933"/>
              <a:gd name="connsiteY1" fmla="*/ 3471333 h 3716867"/>
              <a:gd name="connsiteX2" fmla="*/ 736600 w 3699933"/>
              <a:gd name="connsiteY2" fmla="*/ 2971800 h 3716867"/>
              <a:gd name="connsiteX3" fmla="*/ 245533 w 3699933"/>
              <a:gd name="connsiteY3" fmla="*/ 1989667 h 3716867"/>
              <a:gd name="connsiteX4" fmla="*/ 0 w 3699933"/>
              <a:gd name="connsiteY4" fmla="*/ 0 h 3716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99933" h="3716867">
                <a:moveTo>
                  <a:pt x="3699933" y="3716867"/>
                </a:moveTo>
                <a:cubicBezTo>
                  <a:pt x="2960511" y="3656189"/>
                  <a:pt x="2221089" y="3595511"/>
                  <a:pt x="1727200" y="3471333"/>
                </a:cubicBezTo>
                <a:cubicBezTo>
                  <a:pt x="1233311" y="3347155"/>
                  <a:pt x="983544" y="3218744"/>
                  <a:pt x="736600" y="2971800"/>
                </a:cubicBezTo>
                <a:cubicBezTo>
                  <a:pt x="489655" y="2724856"/>
                  <a:pt x="368300" y="2484967"/>
                  <a:pt x="245533" y="1989667"/>
                </a:cubicBezTo>
                <a:cubicBezTo>
                  <a:pt x="122766" y="1494367"/>
                  <a:pt x="61383" y="747183"/>
                  <a:pt x="0" y="0"/>
                </a:cubicBezTo>
              </a:path>
            </a:pathLst>
          </a:cu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35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0283628"/>
              </p:ext>
            </p:extLst>
          </p:nvPr>
        </p:nvGraphicFramePr>
        <p:xfrm>
          <a:off x="214040" y="710661"/>
          <a:ext cx="2065337" cy="490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0295" name="Уравнение" r:id="rId6" imgW="850531" imgH="203112" progId="Equation.3">
                  <p:embed/>
                </p:oleObj>
              </mc:Choice>
              <mc:Fallback>
                <p:oleObj name="Уравнение" r:id="rId6" imgW="850531" imgH="203112" progId="Equation.3">
                  <p:embed/>
                  <p:pic>
                    <p:nvPicPr>
                      <p:cNvPr id="0" name="Picture 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040" y="710661"/>
                        <a:ext cx="2065337" cy="490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9" name="Прямая соединительная линия 48"/>
          <p:cNvCxnSpPr/>
          <p:nvPr/>
        </p:nvCxnSpPr>
        <p:spPr>
          <a:xfrm flipV="1">
            <a:off x="814387" y="2804080"/>
            <a:ext cx="7515225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Овал 37"/>
          <p:cNvSpPr/>
          <p:nvPr/>
        </p:nvSpPr>
        <p:spPr>
          <a:xfrm>
            <a:off x="2550320" y="2765979"/>
            <a:ext cx="83342" cy="84982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 flipV="1">
            <a:off x="782716" y="5275547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40"/>
          <p:cNvSpPr/>
          <p:nvPr/>
        </p:nvSpPr>
        <p:spPr>
          <a:xfrm>
            <a:off x="5995088" y="4851235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 flipV="1">
            <a:off x="814387" y="4040553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/>
          <p:cNvSpPr/>
          <p:nvPr/>
        </p:nvSpPr>
        <p:spPr>
          <a:xfrm>
            <a:off x="782716" y="3567955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 flipV="1">
            <a:off x="782715" y="1325639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Прямоугольник 47"/>
          <p:cNvSpPr/>
          <p:nvPr/>
        </p:nvSpPr>
        <p:spPr>
          <a:xfrm>
            <a:off x="6683465" y="871268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52" name="Овал 51"/>
          <p:cNvSpPr/>
          <p:nvPr/>
        </p:nvSpPr>
        <p:spPr>
          <a:xfrm>
            <a:off x="5038547" y="5233056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5844473" y="3994072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4020687" y="127789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2685072" y="6032491"/>
            <a:ext cx="3773854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 =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m =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1,5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5669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2" grpId="0"/>
      <p:bldP spid="44" grpId="0"/>
      <p:bldP spid="5" grpId="0" animBg="1"/>
      <p:bldP spid="38" grpId="0" animBg="1"/>
      <p:bldP spid="41" grpId="0"/>
      <p:bldP spid="41" grpId="1"/>
      <p:bldP spid="46" grpId="0"/>
      <p:bldP spid="46" grpId="1"/>
      <p:bldP spid="48" grpId="0"/>
      <p:bldP spid="48" grpId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42913" y="188731"/>
            <a:ext cx="8040687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Постройте график функции  </a:t>
            </a:r>
          </a:p>
          <a:p>
            <a:pPr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 </a:t>
            </a:r>
          </a:p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 графиком две общие точки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0731109"/>
              </p:ext>
            </p:extLst>
          </p:nvPr>
        </p:nvGraphicFramePr>
        <p:xfrm>
          <a:off x="5456238" y="-47097"/>
          <a:ext cx="2220912" cy="1014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1385" name="Уравнение" r:id="rId4" imgW="914400" imgH="419100" progId="Equation.3">
                  <p:embed/>
                </p:oleObj>
              </mc:Choice>
              <mc:Fallback>
                <p:oleObj name="Уравнение" r:id="rId4" imgW="914400" imgH="419100" progId="Equation.3">
                  <p:embed/>
                  <p:pic>
                    <p:nvPicPr>
                      <p:cNvPr id="0" name="Picture 10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6238" y="-47097"/>
                        <a:ext cx="2220912" cy="10144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924639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22198" name="Object 3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0358193"/>
              </p:ext>
            </p:extLst>
          </p:nvPr>
        </p:nvGraphicFramePr>
        <p:xfrm>
          <a:off x="474663" y="3250873"/>
          <a:ext cx="4843463" cy="1074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1386" name="Уравнение" r:id="rId6" imgW="1993900" imgH="444500" progId="Equation.3">
                  <p:embed/>
                </p:oleObj>
              </mc:Choice>
              <mc:Fallback>
                <p:oleObj name="Уравнение" r:id="rId6" imgW="1993900" imgH="444500" progId="Equation.3">
                  <p:embed/>
                  <p:pic>
                    <p:nvPicPr>
                      <p:cNvPr id="0" name="Picture 10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4663" y="3250873"/>
                        <a:ext cx="4843463" cy="10747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200" name="Object 3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9471285"/>
              </p:ext>
            </p:extLst>
          </p:nvPr>
        </p:nvGraphicFramePr>
        <p:xfrm>
          <a:off x="442913" y="5151965"/>
          <a:ext cx="5491163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1387" name="Уравнение" r:id="rId8" imgW="2260600" imgH="215900" progId="Equation.3">
                  <p:embed/>
                </p:oleObj>
              </mc:Choice>
              <mc:Fallback>
                <p:oleObj name="Уравнение" r:id="rId8" imgW="2260600" imgH="215900" progId="Equation.3">
                  <p:embed/>
                  <p:pic>
                    <p:nvPicPr>
                      <p:cNvPr id="0" name="Picture 10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3" y="5151965"/>
                        <a:ext cx="5491163" cy="520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201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1102124"/>
              </p:ext>
            </p:extLst>
          </p:nvPr>
        </p:nvGraphicFramePr>
        <p:xfrm>
          <a:off x="473075" y="4420530"/>
          <a:ext cx="8110538" cy="49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1388" name="Уравнение" r:id="rId10" imgW="3340100" imgH="203200" progId="Equation.3">
                  <p:embed/>
                </p:oleObj>
              </mc:Choice>
              <mc:Fallback>
                <p:oleObj name="Уравнение" r:id="rId10" imgW="3340100" imgH="203200" progId="Equation.3">
                  <p:embed/>
                  <p:pic>
                    <p:nvPicPr>
                      <p:cNvPr id="0" name="Picture 1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075" y="4420530"/>
                        <a:ext cx="8110538" cy="4905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202" name="Object 3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2726638"/>
              </p:ext>
            </p:extLst>
          </p:nvPr>
        </p:nvGraphicFramePr>
        <p:xfrm>
          <a:off x="473075" y="2268214"/>
          <a:ext cx="2220912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1389" name="Уравнение" r:id="rId12" imgW="914400" imgH="419100" progId="Equation.3">
                  <p:embed/>
                </p:oleObj>
              </mc:Choice>
              <mc:Fallback>
                <p:oleObj name="Уравнение" r:id="rId12" imgW="914400" imgH="419100" progId="Equation.3">
                  <p:embed/>
                  <p:pic>
                    <p:nvPicPr>
                      <p:cNvPr id="0" name="Picture 1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075" y="2268214"/>
                        <a:ext cx="2220912" cy="1012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946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Прямая соединительная линия 46"/>
          <p:cNvCxnSpPr/>
          <p:nvPr/>
        </p:nvCxnSpPr>
        <p:spPr>
          <a:xfrm flipV="1">
            <a:off x="782716" y="1574746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207169" y="2085558"/>
            <a:ext cx="8729662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flipV="1">
            <a:off x="772047" y="5025386"/>
            <a:ext cx="7515225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9212468"/>
              </p:ext>
            </p:extLst>
          </p:nvPr>
        </p:nvGraphicFramePr>
        <p:xfrm>
          <a:off x="2078017" y="128173"/>
          <a:ext cx="1450975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2334" name="Уравнение" r:id="rId4" imgW="596900" imgH="228600" progId="Equation.3">
                  <p:embed/>
                </p:oleObj>
              </mc:Choice>
              <mc:Fallback>
                <p:oleObj name="Уравнение" r:id="rId4" imgW="596900" imgH="228600" progId="Equation.3">
                  <p:embed/>
                  <p:pic>
                    <p:nvPicPr>
                      <p:cNvPr id="0" name="Picture 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8017" y="128173"/>
                        <a:ext cx="1450975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8586067" y="1981723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529660" y="203480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4563192" y="1228835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915596" y="203562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3349181" y="203480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1078694" y="1405881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точки</a:t>
            </a:r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1077869" y="4601248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точки</a:t>
            </a:r>
            <a:endParaRPr lang="ru-RU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3852439" y="2034810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206395" y="230789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5396080" y="203562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2866808" y="203480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5901808" y="203562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graphicFrame>
        <p:nvGraphicFramePr>
          <p:cNvPr id="35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9106341"/>
              </p:ext>
            </p:extLst>
          </p:nvPr>
        </p:nvGraphicFramePr>
        <p:xfrm>
          <a:off x="303198" y="711397"/>
          <a:ext cx="2035175" cy="49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2335" name="Уравнение" r:id="rId6" imgW="837836" imgH="203112" progId="Equation.3">
                  <p:embed/>
                </p:oleObj>
              </mc:Choice>
              <mc:Fallback>
                <p:oleObj name="Уравнение" r:id="rId6" imgW="837836" imgH="203112" progId="Equation.3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198" y="711397"/>
                        <a:ext cx="2035175" cy="4905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9" name="Прямая соединительная линия 48"/>
          <p:cNvCxnSpPr/>
          <p:nvPr/>
        </p:nvCxnSpPr>
        <p:spPr>
          <a:xfrm flipV="1">
            <a:off x="772046" y="1828493"/>
            <a:ext cx="7515225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олилиния 1"/>
          <p:cNvSpPr/>
          <p:nvPr/>
        </p:nvSpPr>
        <p:spPr>
          <a:xfrm rot="10800000">
            <a:off x="3114740" y="1577922"/>
            <a:ext cx="2917758" cy="4445000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4533005" y="1530067"/>
            <a:ext cx="80959" cy="83883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4212715" y="2805604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4206395" y="332986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4206395" y="3810181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4206395" y="4291535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4206395" y="477288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4206395" y="5286444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endParaRPr lang="ru-RU" sz="2400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 flipV="1">
            <a:off x="782716" y="2079226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/>
          <p:cNvSpPr/>
          <p:nvPr/>
        </p:nvSpPr>
        <p:spPr>
          <a:xfrm>
            <a:off x="1074406" y="1972410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6707294" y="1152923"/>
            <a:ext cx="14289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точек</a:t>
            </a:r>
            <a:endParaRPr lang="ru-RU" i="1" dirty="0"/>
          </a:p>
        </p:txBody>
      </p:sp>
      <p:sp>
        <p:nvSpPr>
          <p:cNvPr id="51" name="Овал 50"/>
          <p:cNvSpPr/>
          <p:nvPr/>
        </p:nvSpPr>
        <p:spPr>
          <a:xfrm>
            <a:off x="3235232" y="4978779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2" name="Овал 51"/>
          <p:cNvSpPr/>
          <p:nvPr/>
        </p:nvSpPr>
        <p:spPr>
          <a:xfrm>
            <a:off x="5809999" y="4982895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3" name="Прямая соединительная линия 52"/>
          <p:cNvCxnSpPr/>
          <p:nvPr/>
        </p:nvCxnSpPr>
        <p:spPr>
          <a:xfrm flipV="1">
            <a:off x="779862" y="3298043"/>
            <a:ext cx="7515225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Прямоугольник 53"/>
          <p:cNvSpPr/>
          <p:nvPr/>
        </p:nvSpPr>
        <p:spPr>
          <a:xfrm>
            <a:off x="1078693" y="2867749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точки</a:t>
            </a:r>
            <a:endParaRPr lang="ru-RU" dirty="0"/>
          </a:p>
        </p:txBody>
      </p:sp>
      <p:sp>
        <p:nvSpPr>
          <p:cNvPr id="57" name="Овал 56"/>
          <p:cNvSpPr/>
          <p:nvPr/>
        </p:nvSpPr>
        <p:spPr>
          <a:xfrm>
            <a:off x="3607736" y="3255552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5435958" y="3263858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4168746" y="1781063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Овал 64"/>
          <p:cNvSpPr/>
          <p:nvPr/>
        </p:nvSpPr>
        <p:spPr>
          <a:xfrm>
            <a:off x="4863471" y="1773750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4026911" y="2038232"/>
            <a:ext cx="80959" cy="83883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2518821" y="6025988"/>
            <a:ext cx="4105676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 </a:t>
            </a:r>
            <a:r>
              <a:rPr lang="en-US" sz="2800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&lt;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&lt; m &lt;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66" name="Овал 65"/>
          <p:cNvSpPr/>
          <p:nvPr/>
        </p:nvSpPr>
        <p:spPr>
          <a:xfrm>
            <a:off x="5021169" y="2036401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652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500"/>
                            </p:stCondLst>
                            <p:childTnLst>
                              <p:par>
                                <p:cTn id="10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1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4" grpId="0"/>
      <p:bldP spid="2" grpId="0" animBg="1"/>
      <p:bldP spid="30" grpId="0" animBg="1"/>
      <p:bldP spid="46" grpId="1"/>
      <p:bldP spid="48" grpId="1"/>
      <p:bldP spid="51" grpId="0" animBg="1"/>
      <p:bldP spid="52" grpId="0" animBg="1"/>
      <p:bldP spid="54" grpId="0"/>
      <p:bldP spid="57" grpId="0" animBg="1"/>
      <p:bldP spid="63" grpId="0" animBg="1"/>
      <p:bldP spid="64" grpId="0" animBg="1"/>
      <p:bldP spid="65" grpId="0" animBg="1"/>
      <p:bldP spid="38" grpId="0" animBg="1"/>
      <p:bldP spid="58" grpId="0" animBg="1"/>
      <p:bldP spid="6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42913" y="290335"/>
            <a:ext cx="8040687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Постройте график функции  </a:t>
            </a:r>
          </a:p>
          <a:p>
            <a:pPr algn="just"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 </a:t>
            </a:r>
          </a:p>
          <a:p>
            <a:pPr algn="just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 графиком ровно одну общую точку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4451028"/>
              </p:ext>
            </p:extLst>
          </p:nvPr>
        </p:nvGraphicFramePr>
        <p:xfrm>
          <a:off x="5318126" y="42335"/>
          <a:ext cx="3424238" cy="1014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435" name="Уравнение" r:id="rId4" imgW="1409700" imgH="419100" progId="Equation.3">
                  <p:embed/>
                </p:oleObj>
              </mc:Choice>
              <mc:Fallback>
                <p:oleObj name="Уравнение" r:id="rId4" imgW="1409700" imgH="419100" progId="Equation.3">
                  <p:embed/>
                  <p:pic>
                    <p:nvPicPr>
                      <p:cNvPr id="0" name="Picture 10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8126" y="42335"/>
                        <a:ext cx="3424238" cy="10144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924639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22198" name="Object 3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3924933"/>
              </p:ext>
            </p:extLst>
          </p:nvPr>
        </p:nvGraphicFramePr>
        <p:xfrm>
          <a:off x="442913" y="3379266"/>
          <a:ext cx="8389938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436" name="Уравнение" r:id="rId6" imgW="3454400" imgH="419100" progId="Equation.3">
                  <p:embed/>
                </p:oleObj>
              </mc:Choice>
              <mc:Fallback>
                <p:oleObj name="Уравнение" r:id="rId6" imgW="3454400" imgH="419100" progId="Equation.3">
                  <p:embed/>
                  <p:pic>
                    <p:nvPicPr>
                      <p:cNvPr id="0" name="Picture 10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3" y="3379266"/>
                        <a:ext cx="8389938" cy="1012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200" name="Object 3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0436419"/>
              </p:ext>
            </p:extLst>
          </p:nvPr>
        </p:nvGraphicFramePr>
        <p:xfrm>
          <a:off x="442913" y="5585625"/>
          <a:ext cx="4441825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437" name="Уравнение" r:id="rId8" imgW="1828800" imgH="215900" progId="Equation.3">
                  <p:embed/>
                </p:oleObj>
              </mc:Choice>
              <mc:Fallback>
                <p:oleObj name="Уравнение" r:id="rId8" imgW="1828800" imgH="215900" progId="Equation.3">
                  <p:embed/>
                  <p:pic>
                    <p:nvPicPr>
                      <p:cNvPr id="0" name="Picture 10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3" y="5585625"/>
                        <a:ext cx="4441825" cy="520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201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9085884"/>
              </p:ext>
            </p:extLst>
          </p:nvPr>
        </p:nvGraphicFramePr>
        <p:xfrm>
          <a:off x="442913" y="4909576"/>
          <a:ext cx="5580063" cy="49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438" name="Уравнение" r:id="rId10" imgW="2298700" imgH="203200" progId="Equation.3">
                  <p:embed/>
                </p:oleObj>
              </mc:Choice>
              <mc:Fallback>
                <p:oleObj name="Уравнение" r:id="rId10" imgW="2298700" imgH="203200" progId="Equation.3">
                  <p:embed/>
                  <p:pic>
                    <p:nvPicPr>
                      <p:cNvPr id="0" name="Picture 10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3" y="4909576"/>
                        <a:ext cx="5580063" cy="4905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202" name="Object 3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0283632"/>
              </p:ext>
            </p:extLst>
          </p:nvPr>
        </p:nvGraphicFramePr>
        <p:xfrm>
          <a:off x="442913" y="2399118"/>
          <a:ext cx="3424238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439" name="Уравнение" r:id="rId12" imgW="1409700" imgH="419100" progId="Equation.3">
                  <p:embed/>
                </p:oleObj>
              </mc:Choice>
              <mc:Fallback>
                <p:oleObj name="Уравнение" r:id="rId12" imgW="1409700" imgH="419100" progId="Equation.3">
                  <p:embed/>
                  <p:pic>
                    <p:nvPicPr>
                      <p:cNvPr id="0" name="Picture 10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3" y="2399118"/>
                        <a:ext cx="3424238" cy="1012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3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0060078"/>
              </p:ext>
            </p:extLst>
          </p:nvPr>
        </p:nvGraphicFramePr>
        <p:xfrm>
          <a:off x="442913" y="4352365"/>
          <a:ext cx="3914775" cy="582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440" name="Уравнение" r:id="rId14" imgW="1612900" imgH="241300" progId="Equation.3">
                  <p:embed/>
                </p:oleObj>
              </mc:Choice>
              <mc:Fallback>
                <p:oleObj name="Уравнение" r:id="rId14" imgW="1612900" imgH="241300" progId="Equation.3">
                  <p:embed/>
                  <p:pic>
                    <p:nvPicPr>
                      <p:cNvPr id="0" name="Picture 10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3" y="4352365"/>
                        <a:ext cx="3914775" cy="582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26486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Прямая соединительная линия 46"/>
          <p:cNvCxnSpPr/>
          <p:nvPr/>
        </p:nvCxnSpPr>
        <p:spPr>
          <a:xfrm flipV="1">
            <a:off x="867378" y="2806639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64827" y="3297887"/>
            <a:ext cx="8729662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flipV="1">
            <a:off x="863600" y="4294957"/>
            <a:ext cx="7414986" cy="4988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8596516" y="316739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521193" y="324531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4521193" y="25999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907129" y="324614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3340714" y="3245321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6773100" y="4362109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точка</a:t>
            </a:r>
            <a:endParaRPr lang="ru-RU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3843972" y="3245322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183845" y="354253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5387613" y="324614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2858341" y="3245320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5893341" y="324613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graphicFrame>
        <p:nvGraphicFramePr>
          <p:cNvPr id="35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2486807"/>
              </p:ext>
            </p:extLst>
          </p:nvPr>
        </p:nvGraphicFramePr>
        <p:xfrm>
          <a:off x="351099" y="698830"/>
          <a:ext cx="1141413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75" name="Уравнение" r:id="rId4" imgW="469696" imgH="177723" progId="Equation.3">
                  <p:embed/>
                </p:oleObj>
              </mc:Choice>
              <mc:Fallback>
                <p:oleObj name="Уравнение" r:id="rId4" imgW="469696" imgH="177723" progId="Equation.3">
                  <p:embed/>
                  <p:pic>
                    <p:nvPicPr>
                      <p:cNvPr id="0" name="Picture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1099" y="698830"/>
                        <a:ext cx="1141413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9" name="Прямая соединительная линия 48"/>
          <p:cNvCxnSpPr/>
          <p:nvPr/>
        </p:nvCxnSpPr>
        <p:spPr>
          <a:xfrm flipV="1">
            <a:off x="863600" y="4781441"/>
            <a:ext cx="7414986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олилиния 1"/>
          <p:cNvSpPr/>
          <p:nvPr/>
        </p:nvSpPr>
        <p:spPr>
          <a:xfrm>
            <a:off x="1590675" y="744862"/>
            <a:ext cx="3000448" cy="4536109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183845" y="552617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 flipV="1">
            <a:off x="1008659" y="6822313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/>
          <p:cNvSpPr/>
          <p:nvPr/>
        </p:nvSpPr>
        <p:spPr>
          <a:xfrm>
            <a:off x="6777896" y="3862718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6769429" y="2374841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51" name="Овал 50"/>
          <p:cNvSpPr/>
          <p:nvPr/>
        </p:nvSpPr>
        <p:spPr>
          <a:xfrm>
            <a:off x="2357638" y="4250986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2" name="Овал 51"/>
          <p:cNvSpPr/>
          <p:nvPr/>
        </p:nvSpPr>
        <p:spPr>
          <a:xfrm>
            <a:off x="3760630" y="4252466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1946019" y="2764020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Овал 64"/>
          <p:cNvSpPr/>
          <p:nvPr/>
        </p:nvSpPr>
        <p:spPr>
          <a:xfrm>
            <a:off x="4152086" y="2764020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2561140" y="4740603"/>
            <a:ext cx="80959" cy="83883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2557980" y="6028723"/>
            <a:ext cx="4043158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m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 3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344247" y="324531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60" name="Прямоугольник 59"/>
          <p:cNvSpPr/>
          <p:nvPr/>
        </p:nvSpPr>
        <p:spPr>
          <a:xfrm>
            <a:off x="1812319" y="326385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375185" y="324531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68" name="Прямоугольник 67"/>
          <p:cNvSpPr/>
          <p:nvPr/>
        </p:nvSpPr>
        <p:spPr>
          <a:xfrm>
            <a:off x="6773270" y="4867411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точка</a:t>
            </a:r>
            <a:endParaRPr lang="ru-RU" dirty="0"/>
          </a:p>
        </p:txBody>
      </p:sp>
      <p:cxnSp>
        <p:nvCxnSpPr>
          <p:cNvPr id="69" name="Прямая соединительная линия 68"/>
          <p:cNvCxnSpPr/>
          <p:nvPr/>
        </p:nvCxnSpPr>
        <p:spPr>
          <a:xfrm flipV="1">
            <a:off x="872066" y="5280971"/>
            <a:ext cx="7414986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Овал 29"/>
          <p:cNvSpPr/>
          <p:nvPr/>
        </p:nvSpPr>
        <p:spPr>
          <a:xfrm>
            <a:off x="3054213" y="5238794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4183845" y="504481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4183845" y="455538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4190165" y="4040242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4529658" y="208473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521193" y="160108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521193" y="111034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73" name="Овал 72"/>
          <p:cNvSpPr/>
          <p:nvPr/>
        </p:nvSpPr>
        <p:spPr>
          <a:xfrm>
            <a:off x="3553687" y="4740651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flipV="1">
            <a:off x="867378" y="1579176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Прямоугольник 74"/>
          <p:cNvSpPr/>
          <p:nvPr/>
        </p:nvSpPr>
        <p:spPr>
          <a:xfrm>
            <a:off x="6769429" y="1147378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76" name="Овал 75"/>
          <p:cNvSpPr/>
          <p:nvPr/>
        </p:nvSpPr>
        <p:spPr>
          <a:xfrm>
            <a:off x="1712043" y="1544601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Овал 76"/>
          <p:cNvSpPr/>
          <p:nvPr/>
        </p:nvSpPr>
        <p:spPr>
          <a:xfrm>
            <a:off x="4395951" y="1536685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78" name="Объект 7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2626922"/>
              </p:ext>
            </p:extLst>
          </p:nvPr>
        </p:nvGraphicFramePr>
        <p:xfrm>
          <a:off x="2071930" y="133151"/>
          <a:ext cx="2286000" cy="58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76" name="Уравнение" r:id="rId6" imgW="939392" imgH="241195" progId="Equation.3">
                  <p:embed/>
                </p:oleObj>
              </mc:Choice>
              <mc:Fallback>
                <p:oleObj name="Уравнение" r:id="rId6" imgW="939392" imgH="241195" progId="Equation.3">
                  <p:embed/>
                  <p:pic>
                    <p:nvPicPr>
                      <p:cNvPr id="0" name="Picture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1930" y="133151"/>
                        <a:ext cx="2286000" cy="582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" name="Прямоугольник 78"/>
          <p:cNvSpPr/>
          <p:nvPr/>
        </p:nvSpPr>
        <p:spPr>
          <a:xfrm>
            <a:off x="1083123" y="4692503"/>
            <a:ext cx="16786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(-4) = -3 </a:t>
            </a:r>
            <a:endParaRPr lang="ru-RU" dirty="0"/>
          </a:p>
        </p:txBody>
      </p:sp>
      <p:sp>
        <p:nvSpPr>
          <p:cNvPr id="80" name="Прямоугольник 79"/>
          <p:cNvSpPr/>
          <p:nvPr/>
        </p:nvSpPr>
        <p:spPr>
          <a:xfrm>
            <a:off x="1590675" y="5208407"/>
            <a:ext cx="16786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(-3) = -4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7539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2" grpId="0" animBg="1"/>
      <p:bldP spid="46" grpId="0"/>
      <p:bldP spid="48" grpId="0"/>
      <p:bldP spid="51" grpId="0" animBg="1"/>
      <p:bldP spid="52" grpId="0" animBg="1"/>
      <p:bldP spid="64" grpId="0" animBg="1"/>
      <p:bldP spid="65" grpId="0" animBg="1"/>
      <p:bldP spid="38" grpId="0" animBg="1"/>
      <p:bldP spid="58" grpId="0" animBg="1"/>
      <p:bldP spid="68" grpId="0"/>
      <p:bldP spid="30" grpId="0" animBg="1"/>
      <p:bldP spid="73" grpId="0" animBg="1"/>
      <p:bldP spid="75" grpId="0"/>
      <p:bldP spid="76" grpId="0" animBg="1"/>
      <p:bldP spid="77" grpId="0" animBg="1"/>
      <p:bldP spid="79" grpId="0"/>
      <p:bldP spid="8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1456" y="154037"/>
            <a:ext cx="8701087" cy="13696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Постройте график функции  </a:t>
            </a:r>
          </a:p>
          <a:p>
            <a:r>
              <a:rPr lang="ru-RU" sz="25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Какое наибольшее число общих точек график данной функции может иметь с прямой, параллельной оси абсцисс</a:t>
            </a:r>
            <a:r>
              <a:rPr lang="ru-RU" sz="25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r>
              <a:rPr lang="ru-RU" sz="25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5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7169181"/>
              </p:ext>
            </p:extLst>
          </p:nvPr>
        </p:nvGraphicFramePr>
        <p:xfrm>
          <a:off x="5206206" y="111702"/>
          <a:ext cx="2189162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426" name="Уравнение" r:id="rId4" imgW="901309" imgH="279279" progId="Equation.3">
                  <p:embed/>
                </p:oleObj>
              </mc:Choice>
              <mc:Fallback>
                <p:oleObj name="Уравнение" r:id="rId4" imgW="901309" imgH="279279" progId="Equation.3">
                  <p:embed/>
                  <p:pic>
                    <p:nvPicPr>
                      <p:cNvPr id="0" name="Picture 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6206" y="111702"/>
                        <a:ext cx="2189162" cy="676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626634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4553149"/>
              </p:ext>
            </p:extLst>
          </p:nvPr>
        </p:nvGraphicFramePr>
        <p:xfrm>
          <a:off x="541073" y="2149854"/>
          <a:ext cx="2189162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427" name="Уравнение" r:id="rId6" imgW="901309" imgH="279279" progId="Equation.3">
                  <p:embed/>
                </p:oleObj>
              </mc:Choice>
              <mc:Fallback>
                <p:oleObj name="Уравнение" r:id="rId6" imgW="901309" imgH="279279" progId="Equation.3">
                  <p:embed/>
                  <p:pic>
                    <p:nvPicPr>
                      <p:cNvPr id="0" name="Picture 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73" y="2149854"/>
                        <a:ext cx="2189162" cy="676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9716312"/>
              </p:ext>
            </p:extLst>
          </p:nvPr>
        </p:nvGraphicFramePr>
        <p:xfrm>
          <a:off x="539485" y="2874963"/>
          <a:ext cx="2190750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428" name="Уравнение" r:id="rId7" imgW="901309" imgH="228501" progId="Equation.3">
                  <p:embed/>
                </p:oleObj>
              </mc:Choice>
              <mc:Fallback>
                <p:oleObj name="Уравнение" r:id="rId7" imgW="901309" imgH="228501" progId="Equation.3">
                  <p:embed/>
                  <p:pic>
                    <p:nvPicPr>
                      <p:cNvPr id="0" name="Picture 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485" y="2874963"/>
                        <a:ext cx="2190750" cy="55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077831"/>
              </p:ext>
            </p:extLst>
          </p:nvPr>
        </p:nvGraphicFramePr>
        <p:xfrm>
          <a:off x="539485" y="3307014"/>
          <a:ext cx="6324600" cy="1138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429" name="Уравнение" r:id="rId9" imgW="2603500" imgH="469900" progId="Equation.3">
                  <p:embed/>
                </p:oleObj>
              </mc:Choice>
              <mc:Fallback>
                <p:oleObj name="Уравнение" r:id="rId9" imgW="2603500" imgH="469900" progId="Equation.3">
                  <p:embed/>
                  <p:pic>
                    <p:nvPicPr>
                      <p:cNvPr id="0" name="Picture 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485" y="3307014"/>
                        <a:ext cx="6324600" cy="1138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0367283"/>
              </p:ext>
            </p:extLst>
          </p:nvPr>
        </p:nvGraphicFramePr>
        <p:xfrm>
          <a:off x="635000" y="4555068"/>
          <a:ext cx="6095999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ru-RU" sz="24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-1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-2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ru-RU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0" dirty="0" smtClean="0">
                          <a:solidFill>
                            <a:schemeClr val="tx1"/>
                          </a:solidFill>
                        </a:rPr>
                        <a:t>-2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0" dirty="0" smtClean="0">
                          <a:solidFill>
                            <a:schemeClr val="tx1"/>
                          </a:solidFill>
                        </a:rPr>
                        <a:t>-2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846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9" name="Прямая со стрелкой 88"/>
          <p:cNvCxnSpPr/>
          <p:nvPr/>
        </p:nvCxnSpPr>
        <p:spPr>
          <a:xfrm>
            <a:off x="175008" y="3298195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олилиния 1"/>
          <p:cNvSpPr/>
          <p:nvPr/>
        </p:nvSpPr>
        <p:spPr>
          <a:xfrm>
            <a:off x="3315172" y="-117035"/>
            <a:ext cx="3000448" cy="4536109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317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738"/>
          <a:stretch/>
        </p:blipFill>
        <p:spPr>
          <a:xfrm>
            <a:off x="3304706" y="-117034"/>
            <a:ext cx="3029975" cy="3427502"/>
          </a:xfrm>
          <a:prstGeom prst="rect">
            <a:avLst/>
          </a:prstGeom>
        </p:spPr>
      </p:pic>
      <p:cxnSp>
        <p:nvCxnSpPr>
          <p:cNvPr id="47" name="Прямая соединительная линия 46"/>
          <p:cNvCxnSpPr/>
          <p:nvPr/>
        </p:nvCxnSpPr>
        <p:spPr>
          <a:xfrm>
            <a:off x="867378" y="3298440"/>
            <a:ext cx="7419674" cy="1639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8596516" y="316739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521193" y="324531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4521193" y="25999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907129" y="324614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3340714" y="3245321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6777896" y="2381218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3843972" y="3245322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183845" y="354253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5387613" y="324614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2858341" y="3245320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5893341" y="324613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flipV="1">
            <a:off x="872066" y="2811881"/>
            <a:ext cx="7414986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4183845" y="552617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 flipV="1">
            <a:off x="1008659" y="6822313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Прямоугольник 47"/>
          <p:cNvSpPr/>
          <p:nvPr/>
        </p:nvSpPr>
        <p:spPr>
          <a:xfrm>
            <a:off x="6790666" y="2883303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58" name="Прямоугольник 57"/>
          <p:cNvSpPr/>
          <p:nvPr/>
        </p:nvSpPr>
        <p:spPr>
          <a:xfrm>
            <a:off x="1485939" y="5643558"/>
            <a:ext cx="6148030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наибольшее число точек </a:t>
            </a:r>
          </a:p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пересечения равно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&lt; m &lt;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2,25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344247" y="324531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60" name="Прямоугольник 59"/>
          <p:cNvSpPr/>
          <p:nvPr/>
        </p:nvSpPr>
        <p:spPr>
          <a:xfrm>
            <a:off x="1812319" y="326385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375185" y="324531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30" name="Овал 29"/>
          <p:cNvSpPr/>
          <p:nvPr/>
        </p:nvSpPr>
        <p:spPr>
          <a:xfrm>
            <a:off x="3903767" y="2765798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4183845" y="504481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4183845" y="455538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4190165" y="4040242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4529658" y="208473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521193" y="160108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521193" y="111034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flipV="1">
            <a:off x="867378" y="1579176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Прямоугольник 74"/>
          <p:cNvSpPr/>
          <p:nvPr/>
        </p:nvSpPr>
        <p:spPr>
          <a:xfrm>
            <a:off x="6786311" y="1164733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76" name="Овал 75"/>
          <p:cNvSpPr/>
          <p:nvPr/>
        </p:nvSpPr>
        <p:spPr>
          <a:xfrm>
            <a:off x="3603747" y="1536685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Овал 76"/>
          <p:cNvSpPr/>
          <p:nvPr/>
        </p:nvSpPr>
        <p:spPr>
          <a:xfrm>
            <a:off x="5957695" y="1536685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62"/>
          <a:stretch/>
        </p:blipFill>
        <p:spPr>
          <a:xfrm flipH="1" flipV="1">
            <a:off x="3317933" y="2184510"/>
            <a:ext cx="3029975" cy="1117489"/>
          </a:xfrm>
          <a:prstGeom prst="rect">
            <a:avLst/>
          </a:prstGeom>
        </p:spPr>
      </p:pic>
      <p:graphicFrame>
        <p:nvGraphicFramePr>
          <p:cNvPr id="63" name="Объект 6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46877"/>
              </p:ext>
            </p:extLst>
          </p:nvPr>
        </p:nvGraphicFramePr>
        <p:xfrm>
          <a:off x="438921" y="625151"/>
          <a:ext cx="2189162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414" name="Уравнение" r:id="rId5" imgW="901309" imgH="279279" progId="Equation.3">
                  <p:embed/>
                </p:oleObj>
              </mc:Choice>
              <mc:Fallback>
                <p:oleObj name="Уравнение" r:id="rId5" imgW="901309" imgH="279279" progId="Equation.3">
                  <p:embed/>
                  <p:pic>
                    <p:nvPicPr>
                      <p:cNvPr id="0" name="Picture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21" y="625151"/>
                        <a:ext cx="2189162" cy="676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" name="Объект 6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0626808"/>
              </p:ext>
            </p:extLst>
          </p:nvPr>
        </p:nvGraphicFramePr>
        <p:xfrm>
          <a:off x="2015601" y="153919"/>
          <a:ext cx="2190750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415" name="Уравнение" r:id="rId7" imgW="901309" imgH="228501" progId="Equation.3">
                  <p:embed/>
                </p:oleObj>
              </mc:Choice>
              <mc:Fallback>
                <p:oleObj name="Уравнение" r:id="rId7" imgW="901309" imgH="228501" progId="Equation.3">
                  <p:embed/>
                  <p:pic>
                    <p:nvPicPr>
                      <p:cNvPr id="0" name="Picture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15601" y="153919"/>
                        <a:ext cx="2190750" cy="55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" name="Овал 63"/>
          <p:cNvSpPr/>
          <p:nvPr/>
        </p:nvSpPr>
        <p:spPr>
          <a:xfrm>
            <a:off x="4231993" y="2772223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Овал 64"/>
          <p:cNvSpPr/>
          <p:nvPr/>
        </p:nvSpPr>
        <p:spPr>
          <a:xfrm>
            <a:off x="5672090" y="2764020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Овал 72"/>
          <p:cNvSpPr/>
          <p:nvPr/>
        </p:nvSpPr>
        <p:spPr>
          <a:xfrm>
            <a:off x="5347133" y="2764919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1" name="Прямая соединительная линия 80"/>
          <p:cNvCxnSpPr/>
          <p:nvPr/>
        </p:nvCxnSpPr>
        <p:spPr>
          <a:xfrm flipV="1">
            <a:off x="867378" y="2198227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Прямоугольник 81"/>
          <p:cNvSpPr/>
          <p:nvPr/>
        </p:nvSpPr>
        <p:spPr>
          <a:xfrm>
            <a:off x="6786311" y="1766366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83" name="Овал 82"/>
          <p:cNvSpPr/>
          <p:nvPr/>
        </p:nvSpPr>
        <p:spPr>
          <a:xfrm>
            <a:off x="4778455" y="2155448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5527773" y="3260182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4051917" y="3260309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7" name="Овал 86"/>
          <p:cNvSpPr/>
          <p:nvPr/>
        </p:nvSpPr>
        <p:spPr>
          <a:xfrm>
            <a:off x="3743733" y="2158831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Овал 87"/>
          <p:cNvSpPr/>
          <p:nvPr/>
        </p:nvSpPr>
        <p:spPr>
          <a:xfrm>
            <a:off x="5826068" y="2155448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045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00"/>
                            </p:stCondLst>
                            <p:childTnLst>
                              <p:par>
                                <p:cTn id="10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4" grpId="0"/>
      <p:bldP spid="48" grpId="0"/>
      <p:bldP spid="58" grpId="0" animBg="1"/>
      <p:bldP spid="30" grpId="0" animBg="1"/>
      <p:bldP spid="75" grpId="0"/>
      <p:bldP spid="76" grpId="0" animBg="1"/>
      <p:bldP spid="77" grpId="0" animBg="1"/>
      <p:bldP spid="64" grpId="0" animBg="1"/>
      <p:bldP spid="65" grpId="0" animBg="1"/>
      <p:bldP spid="73" grpId="0" animBg="1"/>
      <p:bldP spid="82" grpId="0"/>
      <p:bldP spid="83" grpId="0" animBg="1"/>
      <p:bldP spid="52" grpId="0" animBg="1"/>
      <p:bldP spid="51" grpId="0" animBg="1"/>
      <p:bldP spid="87" grpId="0" animBg="1"/>
      <p:bldP spid="8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1456" y="154037"/>
            <a:ext cx="8701087" cy="13696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Постройте график функции  </a:t>
            </a:r>
          </a:p>
          <a:p>
            <a:r>
              <a:rPr lang="ru-RU" sz="25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Какое наибольшее число общих точек график данной функции может иметь с прямой, параллельной оси абсцисс</a:t>
            </a:r>
            <a:r>
              <a:rPr lang="ru-RU" sz="25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r>
              <a:rPr lang="ru-RU" sz="25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5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2913027"/>
              </p:ext>
            </p:extLst>
          </p:nvPr>
        </p:nvGraphicFramePr>
        <p:xfrm>
          <a:off x="5129213" y="141288"/>
          <a:ext cx="2343150" cy="61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466" name="Уравнение" r:id="rId4" imgW="965200" imgH="254000" progId="Equation.3">
                  <p:embed/>
                </p:oleObj>
              </mc:Choice>
              <mc:Fallback>
                <p:oleObj name="Уравнение" r:id="rId4" imgW="965200" imgH="254000" progId="Equation.3">
                  <p:embed/>
                  <p:pic>
                    <p:nvPicPr>
                      <p:cNvPr id="0" name="Picture 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9213" y="141288"/>
                        <a:ext cx="2343150" cy="614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626634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4269731"/>
              </p:ext>
            </p:extLst>
          </p:nvPr>
        </p:nvGraphicFramePr>
        <p:xfrm>
          <a:off x="539485" y="2874963"/>
          <a:ext cx="2344738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467" name="Уравнение" r:id="rId6" imgW="965200" imgH="228600" progId="Equation.3">
                  <p:embed/>
                </p:oleObj>
              </mc:Choice>
              <mc:Fallback>
                <p:oleObj name="Уравнение" r:id="rId6" imgW="965200" imgH="228600" progId="Equation.3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485" y="2874963"/>
                        <a:ext cx="2344738" cy="55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0449189"/>
              </p:ext>
            </p:extLst>
          </p:nvPr>
        </p:nvGraphicFramePr>
        <p:xfrm>
          <a:off x="593725" y="3429000"/>
          <a:ext cx="5707063" cy="954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468" name="Уравнение" r:id="rId8" imgW="2349500" imgH="393700" progId="Equation.3">
                  <p:embed/>
                </p:oleObj>
              </mc:Choice>
              <mc:Fallback>
                <p:oleObj name="Уравнение" r:id="rId8" imgW="2349500" imgH="393700" progId="Equation.3">
                  <p:embed/>
                  <p:pic>
                    <p:nvPicPr>
                      <p:cNvPr id="0" name="Picture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3725" y="3429000"/>
                        <a:ext cx="5707063" cy="9540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9805130"/>
              </p:ext>
            </p:extLst>
          </p:nvPr>
        </p:nvGraphicFramePr>
        <p:xfrm>
          <a:off x="635000" y="4555068"/>
          <a:ext cx="5643505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215"/>
                <a:gridCol w="806215"/>
                <a:gridCol w="806215"/>
                <a:gridCol w="806215"/>
                <a:gridCol w="806215"/>
                <a:gridCol w="806215"/>
                <a:gridCol w="80621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ru-RU" sz="24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ru-RU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6268558"/>
              </p:ext>
            </p:extLst>
          </p:nvPr>
        </p:nvGraphicFramePr>
        <p:xfrm>
          <a:off x="539485" y="2086995"/>
          <a:ext cx="7954963" cy="674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469" name="Уравнение" r:id="rId10" imgW="3276600" imgH="279400" progId="Equation.3">
                  <p:embed/>
                </p:oleObj>
              </mc:Choice>
              <mc:Fallback>
                <p:oleObj name="Уравнение" r:id="rId10" imgW="3276600" imgH="279400" progId="Equation.3">
                  <p:embed/>
                  <p:pic>
                    <p:nvPicPr>
                      <p:cNvPr id="0" name="Picture 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485" y="2086995"/>
                        <a:ext cx="7954963" cy="674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3812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лилиния 1"/>
          <p:cNvSpPr/>
          <p:nvPr/>
        </p:nvSpPr>
        <p:spPr>
          <a:xfrm>
            <a:off x="4480496" y="554326"/>
            <a:ext cx="3136539" cy="5210951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317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4" name="Рисунок 8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44" b="-400"/>
          <a:stretch/>
        </p:blipFill>
        <p:spPr>
          <a:xfrm flipH="1">
            <a:off x="4569147" y="546097"/>
            <a:ext cx="3076251" cy="5255986"/>
          </a:xfrm>
          <a:prstGeom prst="rect">
            <a:avLst/>
          </a:prstGeom>
        </p:spPr>
      </p:pic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83475" y="5271440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44" b="-400"/>
          <a:stretch/>
        </p:blipFill>
        <p:spPr>
          <a:xfrm>
            <a:off x="1503949" y="562793"/>
            <a:ext cx="3068051" cy="5255986"/>
          </a:xfrm>
          <a:prstGeom prst="rect">
            <a:avLst/>
          </a:prstGeom>
        </p:spPr>
      </p:pic>
      <p:cxnSp>
        <p:nvCxnSpPr>
          <p:cNvPr id="47" name="Прямая соединительная линия 46"/>
          <p:cNvCxnSpPr/>
          <p:nvPr/>
        </p:nvCxnSpPr>
        <p:spPr>
          <a:xfrm>
            <a:off x="867378" y="5771000"/>
            <a:ext cx="7419674" cy="1639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59121" y="5143622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6862198" y="4090702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flipV="1">
            <a:off x="855133" y="4532279"/>
            <a:ext cx="7414986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4183845" y="600877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6875062" y="5675977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58" name="Прямоугольник 57"/>
          <p:cNvSpPr/>
          <p:nvPr/>
        </p:nvSpPr>
        <p:spPr>
          <a:xfrm>
            <a:off x="1637852" y="5903255"/>
            <a:ext cx="5878725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наибольшее число точек </a:t>
            </a:r>
          </a:p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пересечения равно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 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1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&lt; m &lt;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1372419" y="5218784"/>
            <a:ext cx="299312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-5   -4   -3   -2   -1</a:t>
            </a:r>
            <a:endParaRPr lang="ru-RU" sz="2500" dirty="0"/>
          </a:p>
        </p:txBody>
      </p:sp>
      <p:sp>
        <p:nvSpPr>
          <p:cNvPr id="30" name="Овал 29"/>
          <p:cNvSpPr/>
          <p:nvPr/>
        </p:nvSpPr>
        <p:spPr>
          <a:xfrm>
            <a:off x="2295684" y="4486719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рямоугольник 69"/>
          <p:cNvSpPr/>
          <p:nvPr/>
        </p:nvSpPr>
        <p:spPr>
          <a:xfrm>
            <a:off x="4571761" y="406931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563296" y="358566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563296" y="309491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flipV="1">
            <a:off x="861255" y="751494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Прямоугольник 74"/>
          <p:cNvSpPr/>
          <p:nvPr/>
        </p:nvSpPr>
        <p:spPr>
          <a:xfrm>
            <a:off x="5656420" y="315293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76" name="Овал 75"/>
          <p:cNvSpPr/>
          <p:nvPr/>
        </p:nvSpPr>
        <p:spPr>
          <a:xfrm>
            <a:off x="1507909" y="726160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Овал 76"/>
          <p:cNvSpPr/>
          <p:nvPr/>
        </p:nvSpPr>
        <p:spPr>
          <a:xfrm>
            <a:off x="7550864" y="715790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3818527" y="4481349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Овал 64"/>
          <p:cNvSpPr/>
          <p:nvPr/>
        </p:nvSpPr>
        <p:spPr>
          <a:xfrm>
            <a:off x="6777844" y="4481349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Овал 72"/>
          <p:cNvSpPr/>
          <p:nvPr/>
        </p:nvSpPr>
        <p:spPr>
          <a:xfrm>
            <a:off x="5250994" y="4482448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1" name="Прямая соединительная линия 80"/>
          <p:cNvCxnSpPr/>
          <p:nvPr/>
        </p:nvCxnSpPr>
        <p:spPr>
          <a:xfrm flipV="1">
            <a:off x="853717" y="1088713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Прямоугольник 81"/>
          <p:cNvSpPr/>
          <p:nvPr/>
        </p:nvSpPr>
        <p:spPr>
          <a:xfrm>
            <a:off x="5659070" y="989139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83" name="Овал 82"/>
          <p:cNvSpPr/>
          <p:nvPr/>
        </p:nvSpPr>
        <p:spPr>
          <a:xfrm>
            <a:off x="4541649" y="1038645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6015561" y="572645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3048251" y="5731962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7" name="Овал 86"/>
          <p:cNvSpPr/>
          <p:nvPr/>
        </p:nvSpPr>
        <p:spPr>
          <a:xfrm>
            <a:off x="1560852" y="1038645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Овал 87"/>
          <p:cNvSpPr/>
          <p:nvPr/>
        </p:nvSpPr>
        <p:spPr>
          <a:xfrm>
            <a:off x="7491189" y="1038645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7" name="Объект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8900509"/>
              </p:ext>
            </p:extLst>
          </p:nvPr>
        </p:nvGraphicFramePr>
        <p:xfrm>
          <a:off x="1888144" y="163406"/>
          <a:ext cx="2344738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8458" name="Уравнение" r:id="rId5" imgW="965200" imgH="228600" progId="Equation.3">
                  <p:embed/>
                </p:oleObj>
              </mc:Choice>
              <mc:Fallback>
                <p:oleObj name="Уравнение" r:id="rId5" imgW="965200" imgH="228600" progId="Equation.3">
                  <p:embed/>
                  <p:pic>
                    <p:nvPicPr>
                      <p:cNvPr id="0" name="Picture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88144" y="163406"/>
                        <a:ext cx="2344738" cy="55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" name="Объект 6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2775346"/>
              </p:ext>
            </p:extLst>
          </p:nvPr>
        </p:nvGraphicFramePr>
        <p:xfrm>
          <a:off x="1885210" y="1096629"/>
          <a:ext cx="2466975" cy="674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8459" name="Уравнение" r:id="rId7" imgW="1016000" imgH="279400" progId="Equation.3">
                  <p:embed/>
                </p:oleObj>
              </mc:Choice>
              <mc:Fallback>
                <p:oleObj name="Уравнение" r:id="rId7" imgW="1016000" imgH="279400" progId="Equation.3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85210" y="1096629"/>
                        <a:ext cx="2466975" cy="674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" name="Прямоугольник 68"/>
          <p:cNvSpPr/>
          <p:nvPr/>
        </p:nvSpPr>
        <p:spPr>
          <a:xfrm>
            <a:off x="4885011" y="5218784"/>
            <a:ext cx="331052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1    2    3    4    5    6    7</a:t>
            </a:r>
            <a:endParaRPr lang="ru-RU" sz="2500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4563296" y="454139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4546457" y="5218503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80" name="Прямоугольник 79"/>
          <p:cNvSpPr/>
          <p:nvPr/>
        </p:nvSpPr>
        <p:spPr>
          <a:xfrm>
            <a:off x="4590743" y="84091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endParaRPr lang="ru-RU" sz="2400" dirty="0"/>
          </a:p>
        </p:txBody>
      </p:sp>
      <p:sp>
        <p:nvSpPr>
          <p:cNvPr id="85" name="Прямоугольник 84"/>
          <p:cNvSpPr/>
          <p:nvPr/>
        </p:nvSpPr>
        <p:spPr>
          <a:xfrm>
            <a:off x="5656419" y="2372636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cxnSp>
        <p:nvCxnSpPr>
          <p:cNvPr id="86" name="Прямая соединительная линия 85"/>
          <p:cNvCxnSpPr/>
          <p:nvPr/>
        </p:nvCxnSpPr>
        <p:spPr>
          <a:xfrm flipV="1">
            <a:off x="859557" y="2801432"/>
            <a:ext cx="7414986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Овал 88"/>
          <p:cNvSpPr/>
          <p:nvPr/>
        </p:nvSpPr>
        <p:spPr>
          <a:xfrm>
            <a:off x="1873775" y="2762924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Овал 89"/>
          <p:cNvSpPr/>
          <p:nvPr/>
        </p:nvSpPr>
        <p:spPr>
          <a:xfrm>
            <a:off x="4225784" y="2757600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Овал 90"/>
          <p:cNvSpPr/>
          <p:nvPr/>
        </p:nvSpPr>
        <p:spPr>
          <a:xfrm>
            <a:off x="7191890" y="2757600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Овал 91"/>
          <p:cNvSpPr/>
          <p:nvPr/>
        </p:nvSpPr>
        <p:spPr>
          <a:xfrm>
            <a:off x="4843989" y="2754665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4179779" y="5551406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8508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00"/>
                            </p:stCondLst>
                            <p:childTnLst>
                              <p:par>
                                <p:cTn id="10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0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500"/>
                            </p:stCondLst>
                            <p:childTnLst>
                              <p:par>
                                <p:cTn id="1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00"/>
                            </p:stCondLst>
                            <p:childTnLst>
                              <p:par>
                                <p:cTn id="1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500"/>
                            </p:stCondLst>
                            <p:childTnLst>
                              <p:par>
                                <p:cTn id="15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4" grpId="0"/>
      <p:bldP spid="48" grpId="0"/>
      <p:bldP spid="58" grpId="0" animBg="1"/>
      <p:bldP spid="30" grpId="0" animBg="1"/>
      <p:bldP spid="75" grpId="0"/>
      <p:bldP spid="76" grpId="0" animBg="1"/>
      <p:bldP spid="77" grpId="0" animBg="1"/>
      <p:bldP spid="64" grpId="0" animBg="1"/>
      <p:bldP spid="65" grpId="0" animBg="1"/>
      <p:bldP spid="73" grpId="0" animBg="1"/>
      <p:bldP spid="82" grpId="0"/>
      <p:bldP spid="83" grpId="0" animBg="1"/>
      <p:bldP spid="52" grpId="0" animBg="1"/>
      <p:bldP spid="51" grpId="0" animBg="1"/>
      <p:bldP spid="87" grpId="0" animBg="1"/>
      <p:bldP spid="88" grpId="0" animBg="1"/>
      <p:bldP spid="85" grpId="0"/>
      <p:bldP spid="89" grpId="0" animBg="1"/>
      <p:bldP spid="90" grpId="0" animBg="1"/>
      <p:bldP spid="91" grpId="0" animBg="1"/>
      <p:bldP spid="9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8533" y="290335"/>
            <a:ext cx="8365067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Постройте график функции  </a:t>
            </a:r>
          </a:p>
          <a:p>
            <a:pPr algn="just"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 </a:t>
            </a:r>
          </a:p>
          <a:p>
            <a:pPr algn="just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 графиком ровно одну общую точку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2393593"/>
              </p:ext>
            </p:extLst>
          </p:nvPr>
        </p:nvGraphicFramePr>
        <p:xfrm>
          <a:off x="4994275" y="42335"/>
          <a:ext cx="4071938" cy="1014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526" name="Уравнение" r:id="rId4" imgW="1676400" imgH="419100" progId="Equation.3">
                  <p:embed/>
                </p:oleObj>
              </mc:Choice>
              <mc:Fallback>
                <p:oleObj name="Уравнение" r:id="rId4" imgW="1676400" imgH="419100" progId="Equation.3">
                  <p:embed/>
                  <p:pic>
                    <p:nvPicPr>
                      <p:cNvPr id="0" name="Picture 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42335"/>
                        <a:ext cx="4071938" cy="10144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924639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22198" name="Object 3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8002504"/>
              </p:ext>
            </p:extLst>
          </p:nvPr>
        </p:nvGraphicFramePr>
        <p:xfrm>
          <a:off x="442913" y="3349555"/>
          <a:ext cx="7804150" cy="1074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527" name="Уравнение" r:id="rId6" imgW="3213100" imgH="444500" progId="Equation.3">
                  <p:embed/>
                </p:oleObj>
              </mc:Choice>
              <mc:Fallback>
                <p:oleObj name="Уравнение" r:id="rId6" imgW="3213100" imgH="444500" progId="Equation.3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3" y="3349555"/>
                        <a:ext cx="7804150" cy="10747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201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4217913"/>
              </p:ext>
            </p:extLst>
          </p:nvPr>
        </p:nvGraphicFramePr>
        <p:xfrm>
          <a:off x="442913" y="4908661"/>
          <a:ext cx="8261350" cy="49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528" name="Уравнение" r:id="rId8" imgW="3403600" imgH="203200" progId="Equation.3">
                  <p:embed/>
                </p:oleObj>
              </mc:Choice>
              <mc:Fallback>
                <p:oleObj name="Уравнение" r:id="rId8" imgW="3403600" imgH="203200" progId="Equation.3">
                  <p:embed/>
                  <p:pic>
                    <p:nvPicPr>
                      <p:cNvPr id="0" name="Picture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3" y="4908661"/>
                        <a:ext cx="8261350" cy="4905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202" name="Object 3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9696158"/>
              </p:ext>
            </p:extLst>
          </p:nvPr>
        </p:nvGraphicFramePr>
        <p:xfrm>
          <a:off x="442913" y="2392068"/>
          <a:ext cx="4071937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529" name="Уравнение" r:id="rId10" imgW="1676400" imgH="419100" progId="Equation.3">
                  <p:embed/>
                </p:oleObj>
              </mc:Choice>
              <mc:Fallback>
                <p:oleObj name="Уравнение" r:id="rId10" imgW="1676400" imgH="419100" progId="Equation.3">
                  <p:embed/>
                  <p:pic>
                    <p:nvPicPr>
                      <p:cNvPr id="0" name="Picture 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3" y="2392068"/>
                        <a:ext cx="4071937" cy="1012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3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4360010"/>
              </p:ext>
            </p:extLst>
          </p:nvPr>
        </p:nvGraphicFramePr>
        <p:xfrm>
          <a:off x="442913" y="4336103"/>
          <a:ext cx="7089775" cy="58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530" name="Уравнение" r:id="rId12" imgW="2921000" imgH="241300" progId="Equation.3">
                  <p:embed/>
                </p:oleObj>
              </mc:Choice>
              <mc:Fallback>
                <p:oleObj name="Уравнение" r:id="rId12" imgW="2921000" imgH="241300" progId="Equation.3">
                  <p:embed/>
                  <p:pic>
                    <p:nvPicPr>
                      <p:cNvPr id="0" name="Picture 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3" y="4336103"/>
                        <a:ext cx="7089775" cy="581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5398072"/>
              </p:ext>
            </p:extLst>
          </p:nvPr>
        </p:nvGraphicFramePr>
        <p:xfrm>
          <a:off x="442913" y="5414966"/>
          <a:ext cx="5430838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531" name="Уравнение" r:id="rId14" imgW="2234230" imgH="215806" progId="Equation.3">
                  <p:embed/>
                </p:oleObj>
              </mc:Choice>
              <mc:Fallback>
                <p:oleObj name="Уравнение" r:id="rId14" imgW="2234230" imgH="215806" progId="Equation.3">
                  <p:embed/>
                  <p:pic>
                    <p:nvPicPr>
                      <p:cNvPr id="0" name="Picture 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3" y="5414966"/>
                        <a:ext cx="5430838" cy="520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87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6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 стрелкой 10"/>
          <p:cNvCxnSpPr/>
          <p:nvPr/>
        </p:nvCxnSpPr>
        <p:spPr>
          <a:xfrm>
            <a:off x="198361" y="335496"/>
            <a:ext cx="8729662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883306" y="6366250"/>
            <a:ext cx="7424369" cy="6716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flipV="1">
            <a:off x="862902" y="5272493"/>
            <a:ext cx="7424369" cy="1486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0454425"/>
              </p:ext>
            </p:extLst>
          </p:nvPr>
        </p:nvGraphicFramePr>
        <p:xfrm>
          <a:off x="125405" y="904739"/>
          <a:ext cx="3055938" cy="58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498" name="Уравнение" r:id="rId4" imgW="1257300" imgH="241300" progId="Equation.3">
                  <p:embed/>
                </p:oleObj>
              </mc:Choice>
              <mc:Fallback>
                <p:oleObj name="Уравнение" r:id="rId4" imgW="1257300" imgH="241300" progId="Equation.3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405" y="904739"/>
                        <a:ext cx="3055938" cy="582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91866" y="440073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8652428" y="229507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229691" y="-177966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524039" y="29475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4563192" y="1228835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911312" y="29512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3317486" y="30408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1059739" y="4804534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точка</a:t>
            </a:r>
            <a:endParaRPr lang="ru-RU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3820744" y="30408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183920" y="207977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-4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5391796" y="29512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2835113" y="30408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-3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5897524" y="295125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graphicFrame>
        <p:nvGraphicFramePr>
          <p:cNvPr id="35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0231935"/>
              </p:ext>
            </p:extLst>
          </p:nvPr>
        </p:nvGraphicFramePr>
        <p:xfrm>
          <a:off x="124351" y="1458497"/>
          <a:ext cx="2035175" cy="49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499" name="Уравнение" r:id="rId6" imgW="837836" imgH="203112" progId="Equation.3">
                  <p:embed/>
                </p:oleObj>
              </mc:Choice>
              <mc:Fallback>
                <p:oleObj name="Уравнение" r:id="rId6" imgW="837836" imgH="203112" progId="Equation.3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351" y="1458497"/>
                        <a:ext cx="2035175" cy="4905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олилиния 1"/>
          <p:cNvSpPr/>
          <p:nvPr/>
        </p:nvSpPr>
        <p:spPr>
          <a:xfrm rot="10800000" flipV="1">
            <a:off x="3535774" y="0"/>
            <a:ext cx="3559293" cy="6367855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179369" y="3060734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-6</a:t>
            </a:r>
            <a:endParaRPr lang="ru-RU" sz="24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4179369" y="1080672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4180800" y="4055144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-8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4031985" y="5050881"/>
            <a:ext cx="5950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-10</a:t>
            </a:r>
            <a:endParaRPr lang="ru-RU" sz="2400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4000456" y="6028865"/>
            <a:ext cx="5950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-12</a:t>
            </a:r>
            <a:endParaRPr lang="ru-RU" sz="2400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>
            <a:off x="883306" y="2069938"/>
            <a:ext cx="7403965" cy="4189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/>
          <p:cNvSpPr/>
          <p:nvPr/>
        </p:nvSpPr>
        <p:spPr>
          <a:xfrm>
            <a:off x="6891841" y="1644050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1059739" y="5889223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точка</a:t>
            </a:r>
            <a:endParaRPr lang="ru-RU" i="1" dirty="0"/>
          </a:p>
        </p:txBody>
      </p:sp>
      <p:sp>
        <p:nvSpPr>
          <p:cNvPr id="52" name="Овал 51"/>
          <p:cNvSpPr/>
          <p:nvPr/>
        </p:nvSpPr>
        <p:spPr>
          <a:xfrm>
            <a:off x="4524039" y="5235691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3" name="Прямая соединительная линия 52"/>
          <p:cNvCxnSpPr/>
          <p:nvPr/>
        </p:nvCxnSpPr>
        <p:spPr>
          <a:xfrm>
            <a:off x="862902" y="3304557"/>
            <a:ext cx="7424369" cy="0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Прямоугольник 53"/>
          <p:cNvSpPr/>
          <p:nvPr/>
        </p:nvSpPr>
        <p:spPr>
          <a:xfrm>
            <a:off x="6878175" y="2869479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точка</a:t>
            </a:r>
            <a:endParaRPr lang="ru-RU" dirty="0"/>
          </a:p>
        </p:txBody>
      </p:sp>
      <p:sp>
        <p:nvSpPr>
          <p:cNvPr id="63" name="Овал 62"/>
          <p:cNvSpPr/>
          <p:nvPr/>
        </p:nvSpPr>
        <p:spPr>
          <a:xfrm>
            <a:off x="6490755" y="3261143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6005040" y="5232263"/>
            <a:ext cx="80959" cy="83883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6725236" y="2019801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/>
          <p:cNvSpPr/>
          <p:nvPr/>
        </p:nvSpPr>
        <p:spPr>
          <a:xfrm>
            <a:off x="2343554" y="30408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-4</a:t>
            </a:r>
            <a:endParaRPr lang="ru-RU" sz="2400" dirty="0"/>
          </a:p>
        </p:txBody>
      </p:sp>
      <p:sp>
        <p:nvSpPr>
          <p:cNvPr id="60" name="Прямоугольник 59"/>
          <p:cNvSpPr/>
          <p:nvPr/>
        </p:nvSpPr>
        <p:spPr>
          <a:xfrm>
            <a:off x="6027040" y="5197326"/>
            <a:ext cx="17171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(3) = -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67" name="Овал 66"/>
          <p:cNvSpPr/>
          <p:nvPr/>
        </p:nvSpPr>
        <p:spPr>
          <a:xfrm>
            <a:off x="4034788" y="3261143"/>
            <a:ext cx="80959" cy="83883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Прямоугольник 67"/>
          <p:cNvSpPr/>
          <p:nvPr/>
        </p:nvSpPr>
        <p:spPr>
          <a:xfrm>
            <a:off x="2533807" y="3246950"/>
            <a:ext cx="16578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(-1) = -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6371616" y="29212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6883736" y="29212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7363459" y="29106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72" name="Овал 71"/>
          <p:cNvSpPr/>
          <p:nvPr/>
        </p:nvSpPr>
        <p:spPr>
          <a:xfrm>
            <a:off x="5272936" y="6335162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Овал 72"/>
          <p:cNvSpPr/>
          <p:nvPr/>
        </p:nvSpPr>
        <p:spPr>
          <a:xfrm>
            <a:off x="3811405" y="2019801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1528514" y="6326070"/>
            <a:ext cx="6069355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12,25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0;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=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flipV="1">
            <a:off x="857685" y="4546374"/>
            <a:ext cx="7429586" cy="1150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Прямоугольник 74"/>
          <p:cNvSpPr/>
          <p:nvPr/>
        </p:nvSpPr>
        <p:spPr>
          <a:xfrm>
            <a:off x="6897533" y="4111832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76" name="Овал 75"/>
          <p:cNvSpPr/>
          <p:nvPr/>
        </p:nvSpPr>
        <p:spPr>
          <a:xfrm>
            <a:off x="6219150" y="449249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Овал 76"/>
          <p:cNvSpPr/>
          <p:nvPr/>
        </p:nvSpPr>
        <p:spPr>
          <a:xfrm>
            <a:off x="4315207" y="4515382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8" name="Прямая соединительная линия 77"/>
          <p:cNvCxnSpPr/>
          <p:nvPr/>
        </p:nvCxnSpPr>
        <p:spPr>
          <a:xfrm flipV="1">
            <a:off x="862902" y="5931714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Прямоугольник 78"/>
          <p:cNvSpPr/>
          <p:nvPr/>
        </p:nvSpPr>
        <p:spPr>
          <a:xfrm>
            <a:off x="6884977" y="5854312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80" name="Овал 79"/>
          <p:cNvSpPr/>
          <p:nvPr/>
        </p:nvSpPr>
        <p:spPr>
          <a:xfrm>
            <a:off x="5732499" y="5889223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Овал 80"/>
          <p:cNvSpPr/>
          <p:nvPr/>
        </p:nvSpPr>
        <p:spPr>
          <a:xfrm>
            <a:off x="4796265" y="5889223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704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5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000"/>
                            </p:stCondLst>
                            <p:childTnLst>
                              <p:par>
                                <p:cTn id="13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2" grpId="0" animBg="1"/>
      <p:bldP spid="46" grpId="0"/>
      <p:bldP spid="48" grpId="0"/>
      <p:bldP spid="52" grpId="0" animBg="1"/>
      <p:bldP spid="54" grpId="0"/>
      <p:bldP spid="63" grpId="0" animBg="1"/>
      <p:bldP spid="38" grpId="0" animBg="1"/>
      <p:bldP spid="66" grpId="0" animBg="1"/>
      <p:bldP spid="60" grpId="0"/>
      <p:bldP spid="67" grpId="0" animBg="1"/>
      <p:bldP spid="68" grpId="0"/>
      <p:bldP spid="72" grpId="0" animBg="1"/>
      <p:bldP spid="73" grpId="0" animBg="1"/>
      <p:bldP spid="58" grpId="0" animBg="1"/>
      <p:bldP spid="75" grpId="0"/>
      <p:bldP spid="76" grpId="0" animBg="1"/>
      <p:bldP spid="77" grpId="0" animBg="1"/>
      <p:bldP spid="79" grpId="0"/>
      <p:bldP spid="80" grpId="0" animBg="1"/>
      <p:bldP spid="8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8533" y="290335"/>
            <a:ext cx="8365067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Постройте график функции  </a:t>
            </a:r>
          </a:p>
          <a:p>
            <a:pPr algn="just"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 </a:t>
            </a:r>
          </a:p>
          <a:p>
            <a:pPr algn="just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с графиком ровно две общие точки. </a:t>
            </a:r>
            <a:endParaRPr lang="ru-RU" sz="28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2393593"/>
              </p:ext>
            </p:extLst>
          </p:nvPr>
        </p:nvGraphicFramePr>
        <p:xfrm>
          <a:off x="4945063" y="-36513"/>
          <a:ext cx="4157662" cy="1154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550" name="Формула" r:id="rId4" imgW="1714500" imgH="482600" progId="Equation.3">
                  <p:embed/>
                </p:oleObj>
              </mc:Choice>
              <mc:Fallback>
                <p:oleObj name="Формула" r:id="rId4" imgW="1714500" imgH="482600" progId="Equation.3">
                  <p:embed/>
                  <p:pic>
                    <p:nvPicPr>
                      <p:cNvPr id="0" name="Picture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45063" y="-36513"/>
                        <a:ext cx="4157662" cy="1154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924639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91496" name="Object 26"/>
          <p:cNvGraphicFramePr>
            <a:graphicFrameLocks noChangeAspect="1"/>
          </p:cNvGraphicFramePr>
          <p:nvPr/>
        </p:nvGraphicFramePr>
        <p:xfrm>
          <a:off x="414337" y="2457767"/>
          <a:ext cx="4157663" cy="1154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551" name="Формула" r:id="rId6" imgW="1714500" imgH="482600" progId="Equation.3">
                  <p:embed/>
                </p:oleObj>
              </mc:Choice>
              <mc:Fallback>
                <p:oleObj name="Формула" r:id="rId6" imgW="1714500" imgH="482600" progId="Equation.3">
                  <p:embed/>
                  <p:pic>
                    <p:nvPicPr>
                      <p:cNvPr id="0" name="Picture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337" y="2457767"/>
                        <a:ext cx="4157663" cy="1154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1497" name="Object 9"/>
          <p:cNvGraphicFramePr>
            <a:graphicFrameLocks noChangeAspect="1"/>
          </p:cNvGraphicFramePr>
          <p:nvPr/>
        </p:nvGraphicFramePr>
        <p:xfrm>
          <a:off x="435365" y="3655964"/>
          <a:ext cx="2366963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552" name="Формула" r:id="rId7" imgW="977900" imgH="228600" progId="Equation.3">
                  <p:embed/>
                </p:oleObj>
              </mc:Choice>
              <mc:Fallback>
                <p:oleObj name="Формула" r:id="rId7" imgW="977900" imgH="228600" progId="Equation.3">
                  <p:embed/>
                  <p:pic>
                    <p:nvPicPr>
                      <p:cNvPr id="0" name="Picture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365" y="3655964"/>
                        <a:ext cx="2366963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1498" name="Object 10"/>
          <p:cNvGraphicFramePr>
            <a:graphicFrameLocks noChangeAspect="1"/>
          </p:cNvGraphicFramePr>
          <p:nvPr/>
        </p:nvGraphicFramePr>
        <p:xfrm>
          <a:off x="523509" y="4243155"/>
          <a:ext cx="3206750" cy="1566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553" name="Формула" r:id="rId9" imgW="1320800" imgH="647700" progId="Equation.3">
                  <p:embed/>
                </p:oleObj>
              </mc:Choice>
              <mc:Fallback>
                <p:oleObj name="Формула" r:id="rId9" imgW="1320800" imgH="647700" progId="Equation.3">
                  <p:embed/>
                  <p:pic>
                    <p:nvPicPr>
                      <p:cNvPr id="0" name="Picture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509" y="4243155"/>
                        <a:ext cx="3206750" cy="1566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1499" name="Object 11"/>
          <p:cNvGraphicFramePr>
            <a:graphicFrameLocks noChangeAspect="1"/>
          </p:cNvGraphicFramePr>
          <p:nvPr/>
        </p:nvGraphicFramePr>
        <p:xfrm>
          <a:off x="4572000" y="3765550"/>
          <a:ext cx="1198563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554" name="Формула" r:id="rId11" imgW="494870" imgH="215713" progId="Equation.3">
                  <p:embed/>
                </p:oleObj>
              </mc:Choice>
              <mc:Fallback>
                <p:oleObj name="Формула" r:id="rId11" imgW="494870" imgH="215713" progId="Equation.3">
                  <p:embed/>
                  <p:pic>
                    <p:nvPicPr>
                      <p:cNvPr id="0" name="Picture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765550"/>
                        <a:ext cx="1198563" cy="515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9805130"/>
              </p:ext>
            </p:extLst>
          </p:nvPr>
        </p:nvGraphicFramePr>
        <p:xfrm>
          <a:off x="4572000" y="4351338"/>
          <a:ext cx="2418645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215"/>
                <a:gridCol w="806215"/>
                <a:gridCol w="80621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ru-RU" sz="24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0" dirty="0" smtClean="0">
                          <a:solidFill>
                            <a:schemeClr val="tx1"/>
                          </a:solidFill>
                        </a:rPr>
                        <a:t>-2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ru-RU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-6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87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Прямая соединительная линия 46"/>
          <p:cNvCxnSpPr/>
          <p:nvPr/>
        </p:nvCxnSpPr>
        <p:spPr>
          <a:xfrm>
            <a:off x="5067300" y="0"/>
            <a:ext cx="0" cy="685800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7" name="Объект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8900509"/>
              </p:ext>
            </p:extLst>
          </p:nvPr>
        </p:nvGraphicFramePr>
        <p:xfrm>
          <a:off x="303212" y="681038"/>
          <a:ext cx="3319463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63" name="Формула" r:id="rId4" imgW="1371600" imgH="228600" progId="Equation.3">
                  <p:embed/>
                </p:oleObj>
              </mc:Choice>
              <mc:Fallback>
                <p:oleObj name="Формула" r:id="rId4" imgW="1371600" imgH="22860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212" y="681038"/>
                        <a:ext cx="3319463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олилиния 1"/>
          <p:cNvSpPr/>
          <p:nvPr/>
        </p:nvSpPr>
        <p:spPr>
          <a:xfrm>
            <a:off x="3948606" y="-913482"/>
            <a:ext cx="3212589" cy="5210951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317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4" name="Рисунок 8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137" b="-400"/>
          <a:stretch/>
        </p:blipFill>
        <p:spPr>
          <a:xfrm flipH="1">
            <a:off x="5062536" y="-911028"/>
            <a:ext cx="2124201" cy="5255986"/>
          </a:xfrm>
          <a:prstGeom prst="rect">
            <a:avLst/>
          </a:prstGeom>
        </p:spPr>
      </p:pic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83475" y="5271440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59121" y="5143622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6866534" y="4183324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flipV="1">
            <a:off x="864507" y="4303679"/>
            <a:ext cx="7414986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4183845" y="600877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879035" y="4587971"/>
            <a:ext cx="13943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372419" y="5218784"/>
            <a:ext cx="299312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-5   -4   -3   -2   -1</a:t>
            </a:r>
            <a:endParaRPr lang="ru-RU" sz="25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4224722" y="406932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227586" y="358483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227586" y="309409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flipV="1">
            <a:off x="870629" y="2323119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Овал 64"/>
          <p:cNvSpPr/>
          <p:nvPr/>
        </p:nvSpPr>
        <p:spPr>
          <a:xfrm>
            <a:off x="5520545" y="4252751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1" name="Прямая соединительная линия 80"/>
          <p:cNvCxnSpPr/>
          <p:nvPr/>
        </p:nvCxnSpPr>
        <p:spPr>
          <a:xfrm flipV="1">
            <a:off x="870629" y="5032063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Прямоугольник 81"/>
          <p:cNvSpPr/>
          <p:nvPr/>
        </p:nvSpPr>
        <p:spPr>
          <a:xfrm>
            <a:off x="6828896" y="1844939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4885011" y="5218784"/>
            <a:ext cx="339067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1    2    3    4    5    6    7</a:t>
            </a:r>
            <a:endParaRPr lang="ru-RU" sz="2500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4224722" y="453968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4546457" y="5218503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85" name="Прямоугольник 84"/>
          <p:cNvSpPr/>
          <p:nvPr/>
        </p:nvSpPr>
        <p:spPr>
          <a:xfrm>
            <a:off x="6870364" y="3335919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cxnSp>
        <p:nvCxnSpPr>
          <p:cNvPr id="86" name="Прямая соединительная линия 85"/>
          <p:cNvCxnSpPr/>
          <p:nvPr/>
        </p:nvCxnSpPr>
        <p:spPr>
          <a:xfrm flipV="1">
            <a:off x="864507" y="3801557"/>
            <a:ext cx="7414986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Овал 90"/>
          <p:cNvSpPr/>
          <p:nvPr/>
        </p:nvSpPr>
        <p:spPr>
          <a:xfrm>
            <a:off x="6014495" y="3757723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4179779" y="5551406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cxnSp>
        <p:nvCxnSpPr>
          <p:cNvPr id="54" name="Прямая соединительная линия 53"/>
          <p:cNvCxnSpPr>
            <a:endCxn id="92" idx="4"/>
          </p:cNvCxnSpPr>
          <p:nvPr/>
        </p:nvCxnSpPr>
        <p:spPr>
          <a:xfrm flipV="1">
            <a:off x="4100513" y="3824384"/>
            <a:ext cx="969693" cy="2790730"/>
          </a:xfrm>
          <a:prstGeom prst="line">
            <a:avLst/>
          </a:prstGeom>
          <a:ln w="3175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3540" name="Object 4"/>
          <p:cNvGraphicFramePr>
            <a:graphicFrameLocks noChangeAspect="1"/>
          </p:cNvGraphicFramePr>
          <p:nvPr/>
        </p:nvGraphicFramePr>
        <p:xfrm>
          <a:off x="280987" y="1293813"/>
          <a:ext cx="2151063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64" name="Формула" r:id="rId7" imgW="888614" imgH="215806" progId="Equation.3">
                  <p:embed/>
                </p:oleObj>
              </mc:Choice>
              <mc:Fallback>
                <p:oleObj name="Формула" r:id="rId7" imgW="888614" imgH="215806" progId="Equation.3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987" y="1293813"/>
                        <a:ext cx="2151063" cy="515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3" name="Овал 72"/>
          <p:cNvSpPr/>
          <p:nvPr/>
        </p:nvSpPr>
        <p:spPr>
          <a:xfrm>
            <a:off x="4850944" y="4268135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Овал 91"/>
          <p:cNvSpPr/>
          <p:nvPr/>
        </p:nvSpPr>
        <p:spPr>
          <a:xfrm>
            <a:off x="5029726" y="3740501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2840564" y="6334780"/>
            <a:ext cx="3462871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2;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3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872943" y="3617455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cxnSp>
        <p:nvCxnSpPr>
          <p:cNvPr id="96" name="Прямая соединительная линия 95"/>
          <p:cNvCxnSpPr/>
          <p:nvPr/>
        </p:nvCxnSpPr>
        <p:spPr>
          <a:xfrm flipV="1">
            <a:off x="870629" y="4057588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Овал 42"/>
          <p:cNvSpPr/>
          <p:nvPr/>
        </p:nvSpPr>
        <p:spPr>
          <a:xfrm>
            <a:off x="6503275" y="2276134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4941922" y="401058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5172674" y="401012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5869664" y="401509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4612458" y="4990998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>
            <a:off x="4225897" y="25858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4234688" y="209591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4230966" y="1604044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224722" y="111166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4236828" y="61409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8508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00"/>
                            </p:stCondLst>
                            <p:childTnLst>
                              <p:par>
                                <p:cTn id="10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500"/>
                            </p:stCondLst>
                            <p:childTnLst>
                              <p:par>
                                <p:cTn id="1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00"/>
                            </p:stCondLst>
                            <p:childTnLst>
                              <p:par>
                                <p:cTn id="1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4" grpId="0"/>
      <p:bldP spid="48" grpId="0"/>
      <p:bldP spid="65" grpId="0" animBg="1"/>
      <p:bldP spid="82" grpId="0"/>
      <p:bldP spid="85" grpId="0"/>
      <p:bldP spid="91" grpId="0" animBg="1"/>
      <p:bldP spid="73" grpId="0" animBg="1"/>
      <p:bldP spid="92" grpId="0" animBg="1"/>
      <p:bldP spid="58" grpId="0" animBg="1"/>
      <p:bldP spid="95" grpId="0"/>
      <p:bldP spid="43" grpId="0" animBg="1"/>
      <p:bldP spid="45" grpId="0" animBg="1"/>
      <p:bldP spid="46" grpId="0" animBg="1"/>
      <p:bldP spid="50" grpId="0" animBg="1"/>
      <p:bldP spid="5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4733" y="200470"/>
            <a:ext cx="87545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8.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Найдите все значения 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при каждом из 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которых прямая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kx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с графиком функции 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 = x</a:t>
            </a:r>
            <a:r>
              <a:rPr lang="en-US" sz="24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ровно одну общую точку. Постройте этот график и все такие 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прямые.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94733" y="1413413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9149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523723"/>
              </p:ext>
            </p:extLst>
          </p:nvPr>
        </p:nvGraphicFramePr>
        <p:xfrm>
          <a:off x="330893" y="2857383"/>
          <a:ext cx="1812925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31" name="Уравнение" r:id="rId4" imgW="749160" imgH="482400" progId="Equation.3">
                  <p:embed/>
                </p:oleObj>
              </mc:Choice>
              <mc:Fallback>
                <p:oleObj name="Уравнение" r:id="rId4" imgW="749160" imgH="482400" progId="Equation.3">
                  <p:embed/>
                  <p:pic>
                    <p:nvPicPr>
                      <p:cNvPr id="0" name="Picture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893" y="2857383"/>
                        <a:ext cx="1812925" cy="1152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149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2935943"/>
              </p:ext>
            </p:extLst>
          </p:nvPr>
        </p:nvGraphicFramePr>
        <p:xfrm>
          <a:off x="375710" y="4115742"/>
          <a:ext cx="168910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32" name="Уравнение" r:id="rId6" imgW="698400" imgH="203040" progId="Equation.3">
                  <p:embed/>
                </p:oleObj>
              </mc:Choice>
              <mc:Fallback>
                <p:oleObj name="Уравнение" r:id="rId6" imgW="698400" imgH="203040" progId="Equation.3">
                  <p:embed/>
                  <p:pic>
                    <p:nvPicPr>
                      <p:cNvPr id="0" name="Picture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710" y="4115742"/>
                        <a:ext cx="1689100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5498738"/>
              </p:ext>
            </p:extLst>
          </p:nvPr>
        </p:nvGraphicFramePr>
        <p:xfrm>
          <a:off x="2555347" y="2857500"/>
          <a:ext cx="2673350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33" name="Уравнение" r:id="rId8" imgW="1104840" imgH="482400" progId="Equation.3">
                  <p:embed/>
                </p:oleObj>
              </mc:Choice>
              <mc:Fallback>
                <p:oleObj name="Уравнение" r:id="rId8" imgW="1104840" imgH="482400" progId="Equation.3">
                  <p:embed/>
                  <p:pic>
                    <p:nvPicPr>
                      <p:cNvPr id="0" name="Picture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347" y="2857500"/>
                        <a:ext cx="2673350" cy="1152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7303347"/>
              </p:ext>
            </p:extLst>
          </p:nvPr>
        </p:nvGraphicFramePr>
        <p:xfrm>
          <a:off x="375710" y="4601517"/>
          <a:ext cx="2179637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34" name="Уравнение" r:id="rId10" imgW="901440" imgH="203040" progId="Equation.3">
                  <p:embed/>
                </p:oleObj>
              </mc:Choice>
              <mc:Fallback>
                <p:oleObj name="Уравнение" r:id="rId10" imgW="901440" imgH="203040" progId="Equation.3">
                  <p:embed/>
                  <p:pic>
                    <p:nvPicPr>
                      <p:cNvPr id="0" name="Picture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710" y="4601517"/>
                        <a:ext cx="2179637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5610011"/>
              </p:ext>
            </p:extLst>
          </p:nvPr>
        </p:nvGraphicFramePr>
        <p:xfrm>
          <a:off x="375710" y="5087292"/>
          <a:ext cx="178117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35" name="Уравнение" r:id="rId12" imgW="736560" imgH="203040" progId="Equation.3">
                  <p:embed/>
                </p:oleObj>
              </mc:Choice>
              <mc:Fallback>
                <p:oleObj name="Уравнение" r:id="rId12" imgW="736560" imgH="203040" progId="Equation.3">
                  <p:embed/>
                  <p:pic>
                    <p:nvPicPr>
                      <p:cNvPr id="0" name="Picture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710" y="5087292"/>
                        <a:ext cx="1781175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7264298"/>
              </p:ext>
            </p:extLst>
          </p:nvPr>
        </p:nvGraphicFramePr>
        <p:xfrm>
          <a:off x="375710" y="5573067"/>
          <a:ext cx="8043863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36" name="Уравнение" r:id="rId14" imgW="3327120" imgH="228600" progId="Equation.3">
                  <p:embed/>
                </p:oleObj>
              </mc:Choice>
              <mc:Fallback>
                <p:oleObj name="Уравнение" r:id="rId14" imgW="3327120" imgH="228600" progId="Equation.3">
                  <p:embed/>
                  <p:pic>
                    <p:nvPicPr>
                      <p:cNvPr id="0" name="Picture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710" y="5573067"/>
                        <a:ext cx="8043863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75710" y="1929107"/>
            <a:ext cx="84296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Другими словами, нужно найти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все значения 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при каждом из 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которых система имеет одно решение: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0019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" name="Объект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1862203"/>
              </p:ext>
            </p:extLst>
          </p:nvPr>
        </p:nvGraphicFramePr>
        <p:xfrm>
          <a:off x="367840" y="674265"/>
          <a:ext cx="1566863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624" name="Уравнение" r:id="rId4" imgW="647640" imgH="228600" progId="Equation.3">
                  <p:embed/>
                </p:oleObj>
              </mc:Choice>
              <mc:Fallback>
                <p:oleObj name="Уравнение" r:id="rId4" imgW="647640" imgH="228600" progId="Equation.3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840" y="674265"/>
                        <a:ext cx="1566863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олилиния 1"/>
          <p:cNvSpPr/>
          <p:nvPr/>
        </p:nvSpPr>
        <p:spPr>
          <a:xfrm>
            <a:off x="2947988" y="-1910576"/>
            <a:ext cx="3231355" cy="5210951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83475" y="5271440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59121" y="5143622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4183845" y="600877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372419" y="5218784"/>
            <a:ext cx="299312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-5   -4   -3   -2   -1</a:t>
            </a:r>
            <a:endParaRPr lang="ru-RU" sz="25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4224722" y="406932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227586" y="358483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227586" y="309409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4885011" y="5218784"/>
            <a:ext cx="339067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1    2    3    4    5    6    7</a:t>
            </a:r>
            <a:endParaRPr lang="ru-RU" sz="2500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4224722" y="453968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4546457" y="5218503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93" name="Прямоугольник 92"/>
          <p:cNvSpPr/>
          <p:nvPr/>
        </p:nvSpPr>
        <p:spPr>
          <a:xfrm>
            <a:off x="4179779" y="5551406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 flipV="1">
            <a:off x="4232307" y="-1"/>
            <a:ext cx="1676647" cy="6596391"/>
          </a:xfrm>
          <a:prstGeom prst="line">
            <a:avLst/>
          </a:prstGeom>
          <a:ln w="28575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354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5894578"/>
              </p:ext>
            </p:extLst>
          </p:nvPr>
        </p:nvGraphicFramePr>
        <p:xfrm>
          <a:off x="364597" y="1184268"/>
          <a:ext cx="1168400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625" name="Уравнение" r:id="rId6" imgW="482400" imgH="215640" progId="Equation.3">
                  <p:embed/>
                </p:oleObj>
              </mc:Choice>
              <mc:Fallback>
                <p:oleObj name="Уравнение" r:id="rId6" imgW="482400" imgH="215640" progId="Equation.3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597" y="1184268"/>
                        <a:ext cx="1168400" cy="5159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Прямоугольник 51"/>
          <p:cNvSpPr/>
          <p:nvPr/>
        </p:nvSpPr>
        <p:spPr>
          <a:xfrm>
            <a:off x="4225897" y="25858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4234688" y="209591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4230966" y="1604044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224722" y="111166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4236828" y="61409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endParaRPr lang="ru-RU" sz="2400" dirty="0"/>
          </a:p>
        </p:txBody>
      </p:sp>
      <p:cxnSp>
        <p:nvCxnSpPr>
          <p:cNvPr id="60" name="Прямая соединительная линия 59"/>
          <p:cNvCxnSpPr/>
          <p:nvPr/>
        </p:nvCxnSpPr>
        <p:spPr>
          <a:xfrm flipH="1" flipV="1">
            <a:off x="3253427" y="0"/>
            <a:ext cx="1657241" cy="6595534"/>
          </a:xfrm>
          <a:prstGeom prst="line">
            <a:avLst/>
          </a:prstGeom>
          <a:ln w="28575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0121270"/>
              </p:ext>
            </p:extLst>
          </p:nvPr>
        </p:nvGraphicFramePr>
        <p:xfrm>
          <a:off x="364597" y="1675548"/>
          <a:ext cx="1414462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626" name="Уравнение" r:id="rId8" imgW="583920" imgH="215640" progId="Equation.3">
                  <p:embed/>
                </p:oleObj>
              </mc:Choice>
              <mc:Fallback>
                <p:oleObj name="Уравнение" r:id="rId8" imgW="583920" imgH="215640" progId="Equation.3">
                  <p:embed/>
                  <p:pic>
                    <p:nvPicPr>
                      <p:cNvPr id="0" name="Picture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597" y="1675548"/>
                        <a:ext cx="1414462" cy="515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" name="Прямоугольник 57"/>
          <p:cNvSpPr/>
          <p:nvPr/>
        </p:nvSpPr>
        <p:spPr>
          <a:xfrm>
            <a:off x="2816520" y="6334780"/>
            <a:ext cx="3510961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‒ 4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16946199">
            <a:off x="4678745" y="2943476"/>
            <a:ext cx="11929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 </a:t>
            </a:r>
            <a:endParaRPr lang="ru-RU" sz="2800" dirty="0"/>
          </a:p>
        </p:txBody>
      </p:sp>
      <p:sp>
        <p:nvSpPr>
          <p:cNvPr id="15" name="Прямоугольник 14"/>
          <p:cNvSpPr/>
          <p:nvPr/>
        </p:nvSpPr>
        <p:spPr>
          <a:xfrm rot="4553062">
            <a:off x="3126442" y="2990295"/>
            <a:ext cx="14622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4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 </a:t>
            </a:r>
            <a:endParaRPr lang="ru-RU" sz="2800" dirty="0"/>
          </a:p>
        </p:txBody>
      </p:sp>
      <p:sp>
        <p:nvSpPr>
          <p:cNvPr id="63" name="Овал 62"/>
          <p:cNvSpPr/>
          <p:nvPr/>
        </p:nvSpPr>
        <p:spPr>
          <a:xfrm>
            <a:off x="5521249" y="1285016"/>
            <a:ext cx="80959" cy="83883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3540663" y="1282707"/>
            <a:ext cx="80959" cy="83883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02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14" grpId="0"/>
      <p:bldP spid="15" grpId="0"/>
      <p:bldP spid="63" grpId="0" animBg="1"/>
      <p:bldP spid="6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4733" y="200470"/>
            <a:ext cx="87545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Найдите все значения 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при каждом из 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которых прямая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kx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с графиком функции 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 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4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ровно одну общую точку. Постройте этот график и все такие 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прямые.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94733" y="1413413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9149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2636947"/>
              </p:ext>
            </p:extLst>
          </p:nvPr>
        </p:nvGraphicFramePr>
        <p:xfrm>
          <a:off x="375710" y="2857500"/>
          <a:ext cx="1965325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694" name="Уравнение" r:id="rId4" imgW="812520" imgH="482400" progId="Equation.3">
                  <p:embed/>
                </p:oleObj>
              </mc:Choice>
              <mc:Fallback>
                <p:oleObj name="Уравнение" r:id="rId4" imgW="812520" imgH="482400" progId="Equation.3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710" y="2857500"/>
                        <a:ext cx="1965325" cy="1152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149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9565645"/>
              </p:ext>
            </p:extLst>
          </p:nvPr>
        </p:nvGraphicFramePr>
        <p:xfrm>
          <a:off x="375710" y="4115742"/>
          <a:ext cx="1812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695" name="Уравнение" r:id="rId6" imgW="749160" imgH="203040" progId="Equation.3">
                  <p:embed/>
                </p:oleObj>
              </mc:Choice>
              <mc:Fallback>
                <p:oleObj name="Уравнение" r:id="rId6" imgW="749160" imgH="203040" progId="Equation.3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710" y="4115742"/>
                        <a:ext cx="1812925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9536221"/>
              </p:ext>
            </p:extLst>
          </p:nvPr>
        </p:nvGraphicFramePr>
        <p:xfrm>
          <a:off x="2555347" y="2857500"/>
          <a:ext cx="2825750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696" name="Уравнение" r:id="rId8" imgW="1168200" imgH="482400" progId="Equation.3">
                  <p:embed/>
                </p:oleObj>
              </mc:Choice>
              <mc:Fallback>
                <p:oleObj name="Уравнение" r:id="rId8" imgW="1168200" imgH="482400" progId="Equation.3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347" y="2857500"/>
                        <a:ext cx="2825750" cy="1152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0361325"/>
              </p:ext>
            </p:extLst>
          </p:nvPr>
        </p:nvGraphicFramePr>
        <p:xfrm>
          <a:off x="377725" y="4601517"/>
          <a:ext cx="2119313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697" name="Уравнение" r:id="rId10" imgW="876240" imgH="203040" progId="Equation.3">
                  <p:embed/>
                </p:oleObj>
              </mc:Choice>
              <mc:Fallback>
                <p:oleObj name="Уравнение" r:id="rId10" imgW="876240" imgH="203040" progId="Equation.3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725" y="4601517"/>
                        <a:ext cx="2119313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53811"/>
              </p:ext>
            </p:extLst>
          </p:nvPr>
        </p:nvGraphicFramePr>
        <p:xfrm>
          <a:off x="375710" y="5087292"/>
          <a:ext cx="1627187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698" name="Уравнение" r:id="rId12" imgW="672840" imgH="203040" progId="Equation.3">
                  <p:embed/>
                </p:oleObj>
              </mc:Choice>
              <mc:Fallback>
                <p:oleObj name="Уравнение" r:id="rId12" imgW="672840" imgH="203040" progId="Equation.3">
                  <p:embed/>
                  <p:pic>
                    <p:nvPicPr>
                      <p:cNvPr id="0" name="Picture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710" y="5087292"/>
                        <a:ext cx="1627187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1022389"/>
              </p:ext>
            </p:extLst>
          </p:nvPr>
        </p:nvGraphicFramePr>
        <p:xfrm>
          <a:off x="375710" y="5578388"/>
          <a:ext cx="7891462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699" name="Уравнение" r:id="rId14" imgW="3263760" imgH="228600" progId="Equation.3">
                  <p:embed/>
                </p:oleObj>
              </mc:Choice>
              <mc:Fallback>
                <p:oleObj name="Уравнение" r:id="rId14" imgW="3263760" imgH="228600" progId="Equation.3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710" y="5578388"/>
                        <a:ext cx="7891462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75710" y="1929107"/>
            <a:ext cx="84296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Другими словами, нужно найти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все значения 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при каждом из 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которых система имеет одно решение: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8366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" name="Объект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4144533"/>
              </p:ext>
            </p:extLst>
          </p:nvPr>
        </p:nvGraphicFramePr>
        <p:xfrm>
          <a:off x="380041" y="2136581"/>
          <a:ext cx="16891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43" name="Уравнение" r:id="rId4" imgW="698400" imgH="228600" progId="Equation.3">
                  <p:embed/>
                </p:oleObj>
              </mc:Choice>
              <mc:Fallback>
                <p:oleObj name="Уравнение" r:id="rId4" imgW="698400" imgH="22860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041" y="2136581"/>
                        <a:ext cx="1689100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олилиния 1"/>
          <p:cNvSpPr/>
          <p:nvPr/>
        </p:nvSpPr>
        <p:spPr>
          <a:xfrm flipV="1">
            <a:off x="2963334" y="1834861"/>
            <a:ext cx="3208867" cy="5197982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69536" y="1335258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45182" y="120744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4181011" y="207302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358480" y="1282602"/>
            <a:ext cx="299312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-5   -4   -3   -2   -1</a:t>
            </a:r>
            <a:endParaRPr lang="ru-RU" sz="25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4149697" y="4065345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-6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160042" y="3584802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-5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159631" y="309158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4871072" y="1282602"/>
            <a:ext cx="339067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1    2    3    4    5    6    7</a:t>
            </a:r>
            <a:endParaRPr lang="ru-RU" sz="2500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4155850" y="4541182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-7</a:t>
            </a:r>
            <a:endParaRPr lang="ru-RU" sz="24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4532518" y="128232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93" name="Прямоугольник 92"/>
          <p:cNvSpPr/>
          <p:nvPr/>
        </p:nvSpPr>
        <p:spPr>
          <a:xfrm>
            <a:off x="4173426" y="160672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 flipV="1">
            <a:off x="1845733" y="347133"/>
            <a:ext cx="3217334" cy="6409267"/>
          </a:xfrm>
          <a:prstGeom prst="line">
            <a:avLst/>
          </a:prstGeom>
          <a:ln w="28575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354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3204002"/>
              </p:ext>
            </p:extLst>
          </p:nvPr>
        </p:nvGraphicFramePr>
        <p:xfrm>
          <a:off x="375367" y="2677798"/>
          <a:ext cx="1168400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44" name="Уравнение" r:id="rId6" imgW="482400" imgH="215640" progId="Equation.3">
                  <p:embed/>
                </p:oleObj>
              </mc:Choice>
              <mc:Fallback>
                <p:oleObj name="Уравнение" r:id="rId6" imgW="482400" imgH="215640" progId="Equation.3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367" y="2677798"/>
                        <a:ext cx="1168400" cy="5159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Прямоугольник 51"/>
          <p:cNvSpPr/>
          <p:nvPr/>
        </p:nvSpPr>
        <p:spPr>
          <a:xfrm>
            <a:off x="4159631" y="258535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-3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147571" y="5033934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4236828" y="61409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cxnSp>
        <p:nvCxnSpPr>
          <p:cNvPr id="60" name="Прямая соединительная линия 59"/>
          <p:cNvCxnSpPr/>
          <p:nvPr/>
        </p:nvCxnSpPr>
        <p:spPr>
          <a:xfrm flipH="1" flipV="1">
            <a:off x="4084882" y="347133"/>
            <a:ext cx="3198678" cy="6409267"/>
          </a:xfrm>
          <a:prstGeom prst="line">
            <a:avLst/>
          </a:prstGeom>
          <a:ln w="28575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9380801"/>
              </p:ext>
            </p:extLst>
          </p:nvPr>
        </p:nvGraphicFramePr>
        <p:xfrm>
          <a:off x="381144" y="3171031"/>
          <a:ext cx="1414462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45" name="Уравнение" r:id="rId8" imgW="583920" imgH="215640" progId="Equation.3">
                  <p:embed/>
                </p:oleObj>
              </mc:Choice>
              <mc:Fallback>
                <p:oleObj name="Уравнение" r:id="rId8" imgW="583920" imgH="215640" progId="Equation.3">
                  <p:embed/>
                  <p:pic>
                    <p:nvPicPr>
                      <p:cNvPr id="0" name="Picture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144" y="3171031"/>
                        <a:ext cx="1414462" cy="515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" name="Прямоугольник 57"/>
          <p:cNvSpPr/>
          <p:nvPr/>
        </p:nvSpPr>
        <p:spPr>
          <a:xfrm>
            <a:off x="2816519" y="6321859"/>
            <a:ext cx="3510961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‒ 2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17781313">
            <a:off x="2505751" y="3515142"/>
            <a:ext cx="11929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 </a:t>
            </a:r>
            <a:endParaRPr lang="ru-RU" sz="2800" dirty="0"/>
          </a:p>
        </p:txBody>
      </p:sp>
      <p:sp>
        <p:nvSpPr>
          <p:cNvPr id="15" name="Прямоугольник 14"/>
          <p:cNvSpPr/>
          <p:nvPr/>
        </p:nvSpPr>
        <p:spPr>
          <a:xfrm rot="3849457">
            <a:off x="5375065" y="3635679"/>
            <a:ext cx="14622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2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 </a:t>
            </a:r>
            <a:endParaRPr lang="ru-RU" sz="2800" dirty="0"/>
          </a:p>
        </p:txBody>
      </p:sp>
      <p:sp>
        <p:nvSpPr>
          <p:cNvPr id="63" name="Овал 62"/>
          <p:cNvSpPr/>
          <p:nvPr/>
        </p:nvSpPr>
        <p:spPr>
          <a:xfrm>
            <a:off x="5021590" y="2270380"/>
            <a:ext cx="80959" cy="83883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4029950" y="2274228"/>
            <a:ext cx="80959" cy="83883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8462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14" grpId="0"/>
      <p:bldP spid="15" grpId="0"/>
      <p:bldP spid="63" grpId="0" animBg="1"/>
      <p:bldP spid="6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4733" y="200470"/>
            <a:ext cx="87545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Найдите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 постройте график функции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4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+ p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если известно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что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прямая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x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с этим графиком ровно одну общую точку.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94733" y="1413413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9149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087603"/>
              </p:ext>
            </p:extLst>
          </p:nvPr>
        </p:nvGraphicFramePr>
        <p:xfrm>
          <a:off x="375710" y="2857500"/>
          <a:ext cx="1873250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712" name="Уравнение" r:id="rId4" imgW="774360" imgH="482400" progId="Equation.3">
                  <p:embed/>
                </p:oleObj>
              </mc:Choice>
              <mc:Fallback>
                <p:oleObj name="Уравнение" r:id="rId4" imgW="774360" imgH="482400" progId="Equation.3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710" y="2857500"/>
                        <a:ext cx="1873250" cy="1152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149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3900947"/>
              </p:ext>
            </p:extLst>
          </p:nvPr>
        </p:nvGraphicFramePr>
        <p:xfrm>
          <a:off x="375710" y="4115742"/>
          <a:ext cx="1782763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713" name="Уравнение" r:id="rId6" imgW="736560" imgH="228600" progId="Equation.3">
                  <p:embed/>
                </p:oleObj>
              </mc:Choice>
              <mc:Fallback>
                <p:oleObj name="Уравнение" r:id="rId6" imgW="736560" imgH="228600" progId="Equation.3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710" y="4115742"/>
                        <a:ext cx="1782763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6974978"/>
              </p:ext>
            </p:extLst>
          </p:nvPr>
        </p:nvGraphicFramePr>
        <p:xfrm>
          <a:off x="2571750" y="2857500"/>
          <a:ext cx="2794000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714" name="Уравнение" r:id="rId8" imgW="1155600" imgH="482400" progId="Equation.3">
                  <p:embed/>
                </p:oleObj>
              </mc:Choice>
              <mc:Fallback>
                <p:oleObj name="Уравнение" r:id="rId8" imgW="1155600" imgH="482400" progId="Equation.3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50" y="2857500"/>
                        <a:ext cx="2794000" cy="1152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5008278"/>
              </p:ext>
            </p:extLst>
          </p:nvPr>
        </p:nvGraphicFramePr>
        <p:xfrm>
          <a:off x="375710" y="4600723"/>
          <a:ext cx="2273300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715" name="Уравнение" r:id="rId10" imgW="939600" imgH="228600" progId="Equation.3">
                  <p:embed/>
                </p:oleObj>
              </mc:Choice>
              <mc:Fallback>
                <p:oleObj name="Уравнение" r:id="rId10" imgW="939600" imgH="228600" progId="Equation.3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710" y="4600723"/>
                        <a:ext cx="2273300" cy="547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255640"/>
              </p:ext>
            </p:extLst>
          </p:nvPr>
        </p:nvGraphicFramePr>
        <p:xfrm>
          <a:off x="375710" y="5167757"/>
          <a:ext cx="1871663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716" name="Уравнение" r:id="rId12" imgW="774360" imgH="203040" progId="Equation.3">
                  <p:embed/>
                </p:oleObj>
              </mc:Choice>
              <mc:Fallback>
                <p:oleObj name="Уравнение" r:id="rId12" imgW="774360" imgH="203040" progId="Equation.3">
                  <p:embed/>
                  <p:pic>
                    <p:nvPicPr>
                      <p:cNvPr id="0" name="Picture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710" y="5167757"/>
                        <a:ext cx="1871663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0215060"/>
              </p:ext>
            </p:extLst>
          </p:nvPr>
        </p:nvGraphicFramePr>
        <p:xfrm>
          <a:off x="375710" y="5672878"/>
          <a:ext cx="7953375" cy="48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717" name="Уравнение" r:id="rId14" imgW="3288960" imgH="203040" progId="Equation.3">
                  <p:embed/>
                </p:oleObj>
              </mc:Choice>
              <mc:Fallback>
                <p:oleObj name="Уравнение" r:id="rId14" imgW="3288960" imgH="203040" progId="Equation.3">
                  <p:embed/>
                  <p:pic>
                    <p:nvPicPr>
                      <p:cNvPr id="0" name="Picture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710" y="5672878"/>
                        <a:ext cx="7953375" cy="484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75710" y="1929107"/>
            <a:ext cx="84296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Другими словами, нужно найти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все значения 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каждом из 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которых система имеет одно решение: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0796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" name="Объект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8437997"/>
              </p:ext>
            </p:extLst>
          </p:nvPr>
        </p:nvGraphicFramePr>
        <p:xfrm>
          <a:off x="381347" y="920223"/>
          <a:ext cx="15367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9700" name="Уравнение" r:id="rId4" imgW="634680" imgH="228600" progId="Equation.3">
                  <p:embed/>
                </p:oleObj>
              </mc:Choice>
              <mc:Fallback>
                <p:oleObj name="Уравнение" r:id="rId4" imgW="634680" imgH="2286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347" y="920223"/>
                        <a:ext cx="1536700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олилиния 1"/>
          <p:cNvSpPr/>
          <p:nvPr/>
        </p:nvSpPr>
        <p:spPr>
          <a:xfrm>
            <a:off x="3581142" y="-618437"/>
            <a:ext cx="1959721" cy="3923848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572000" y="8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83475" y="5516975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31058" y="412481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59121" y="5389157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192150" y="-131567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4183845" y="625431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-4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2134444" y="5464319"/>
            <a:ext cx="221727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-8   -6   -4   -2</a:t>
            </a:r>
            <a:endParaRPr lang="ru-RU" sz="25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4224722" y="431486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227586" y="383037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227586" y="3339633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endParaRPr lang="ru-RU" sz="2400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4885011" y="5464319"/>
            <a:ext cx="1867819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2    4    6    8</a:t>
            </a:r>
            <a:endParaRPr lang="ru-RU" sz="2500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4224722" y="478521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4546457" y="5477893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93" name="Прямоугольник 92"/>
          <p:cNvSpPr/>
          <p:nvPr/>
        </p:nvSpPr>
        <p:spPr>
          <a:xfrm>
            <a:off x="4179779" y="5796941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 flipV="1">
            <a:off x="4344754" y="-37903"/>
            <a:ext cx="1157876" cy="6878973"/>
          </a:xfrm>
          <a:prstGeom prst="line">
            <a:avLst/>
          </a:prstGeom>
          <a:ln w="28575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354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0324577"/>
              </p:ext>
            </p:extLst>
          </p:nvPr>
        </p:nvGraphicFramePr>
        <p:xfrm>
          <a:off x="381347" y="1466323"/>
          <a:ext cx="10763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9701" name="Уравнение" r:id="rId6" imgW="444240" imgH="203040" progId="Equation.3">
                  <p:embed/>
                </p:oleObj>
              </mc:Choice>
              <mc:Fallback>
                <p:oleObj name="Уравнение" r:id="rId6" imgW="444240" imgH="20304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347" y="1466323"/>
                        <a:ext cx="1076325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Прямоугольник 51"/>
          <p:cNvSpPr/>
          <p:nvPr/>
        </p:nvSpPr>
        <p:spPr>
          <a:xfrm>
            <a:off x="4142809" y="2805659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endParaRPr lang="ru-RU" sz="2400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4132867" y="2341961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12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4142809" y="1841688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14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140425" y="1324066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4140425" y="849688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endParaRPr lang="ru-RU" sz="2400" dirty="0"/>
          </a:p>
        </p:txBody>
      </p:sp>
      <p:sp>
        <p:nvSpPr>
          <p:cNvPr id="58" name="Прямоугольник 57"/>
          <p:cNvSpPr/>
          <p:nvPr/>
        </p:nvSpPr>
        <p:spPr>
          <a:xfrm>
            <a:off x="3395203" y="6334780"/>
            <a:ext cx="2353593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16803342">
            <a:off x="4488820" y="3208106"/>
            <a:ext cx="11929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 </a:t>
            </a:r>
            <a:endParaRPr lang="ru-RU" sz="2800" dirty="0"/>
          </a:p>
        </p:txBody>
      </p:sp>
      <p:sp>
        <p:nvSpPr>
          <p:cNvPr id="63" name="Овал 62"/>
          <p:cNvSpPr/>
          <p:nvPr/>
        </p:nvSpPr>
        <p:spPr>
          <a:xfrm>
            <a:off x="5260865" y="1038578"/>
            <a:ext cx="80959" cy="83883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152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8" grpId="0" animBg="1"/>
      <p:bldP spid="6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71211" y="298403"/>
            <a:ext cx="8083549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11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Постройте график функции  </a:t>
            </a:r>
          </a:p>
          <a:p>
            <a:pPr algn="just"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 </a:t>
            </a:r>
          </a:p>
          <a:p>
            <a:pPr algn="just"/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 имеет с графиком ни одной общей точки. </a:t>
            </a:r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2588554"/>
              </p:ext>
            </p:extLst>
          </p:nvPr>
        </p:nvGraphicFramePr>
        <p:xfrm>
          <a:off x="5748339" y="0"/>
          <a:ext cx="2127250" cy="104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52" name="Уравнение" r:id="rId4" imgW="876240" imgH="431640" progId="Equation.3">
                  <p:embed/>
                </p:oleObj>
              </mc:Choice>
              <mc:Fallback>
                <p:oleObj name="Уравнение" r:id="rId4" imgW="876240" imgH="431640" progId="Equation.3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48339" y="0"/>
                        <a:ext cx="2127250" cy="1044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371211" y="1918138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22198" name="Object 3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3306067"/>
              </p:ext>
            </p:extLst>
          </p:nvPr>
        </p:nvGraphicFramePr>
        <p:xfrm>
          <a:off x="371211" y="3313963"/>
          <a:ext cx="7342188" cy="1227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53" name="Уравнение" r:id="rId6" imgW="3022560" imgH="507960" progId="Equation.3">
                  <p:embed/>
                </p:oleObj>
              </mc:Choice>
              <mc:Fallback>
                <p:oleObj name="Уравнение" r:id="rId6" imgW="3022560" imgH="507960" progId="Equation.3">
                  <p:embed/>
                  <p:pic>
                    <p:nvPicPr>
                      <p:cNvPr id="0" name="Picture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211" y="3313963"/>
                        <a:ext cx="7342188" cy="12271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201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7922148"/>
              </p:ext>
            </p:extLst>
          </p:nvPr>
        </p:nvGraphicFramePr>
        <p:xfrm>
          <a:off x="371211" y="4658708"/>
          <a:ext cx="5518150" cy="490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54" name="Уравнение" r:id="rId8" imgW="2273040" imgH="203040" progId="Equation.3">
                  <p:embed/>
                </p:oleObj>
              </mc:Choice>
              <mc:Fallback>
                <p:oleObj name="Уравнение" r:id="rId8" imgW="2273040" imgH="203040" progId="Equation.3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211" y="4658708"/>
                        <a:ext cx="5518150" cy="490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1175343"/>
              </p:ext>
            </p:extLst>
          </p:nvPr>
        </p:nvGraphicFramePr>
        <p:xfrm>
          <a:off x="371211" y="5403126"/>
          <a:ext cx="4319587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55" name="Уравнение" r:id="rId10" imgW="1777680" imgH="215640" progId="Equation.3">
                  <p:embed/>
                </p:oleObj>
              </mc:Choice>
              <mc:Fallback>
                <p:oleObj name="Уравнение" r:id="rId10" imgW="1777680" imgH="215640" progId="Equation.3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211" y="5403126"/>
                        <a:ext cx="4319587" cy="520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4693108"/>
              </p:ext>
            </p:extLst>
          </p:nvPr>
        </p:nvGraphicFramePr>
        <p:xfrm>
          <a:off x="371211" y="2362311"/>
          <a:ext cx="2127250" cy="104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56" name="Уравнение" r:id="rId12" imgW="876240" imgH="431640" progId="Equation.3">
                  <p:embed/>
                </p:oleObj>
              </mc:Choice>
              <mc:Fallback>
                <p:oleObj name="Уравнение" r:id="rId12" imgW="876240" imgH="431640" progId="Equation.3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211" y="2362311"/>
                        <a:ext cx="2127250" cy="1044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66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49408" y="3298356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" name="Рисунок 5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49470" b="-400"/>
          <a:stretch/>
        </p:blipFill>
        <p:spPr>
          <a:xfrm flipV="1">
            <a:off x="2950829" y="3265279"/>
            <a:ext cx="1629638" cy="5255986"/>
          </a:xfrm>
          <a:prstGeom prst="rect">
            <a:avLst/>
          </a:prstGeom>
        </p:spPr>
      </p:pic>
      <p:graphicFrame>
        <p:nvGraphicFramePr>
          <p:cNvPr id="57" name="Объект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316779"/>
              </p:ext>
            </p:extLst>
          </p:nvPr>
        </p:nvGraphicFramePr>
        <p:xfrm>
          <a:off x="360572" y="657434"/>
          <a:ext cx="2151062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760" name="Уравнение" r:id="rId5" imgW="888840" imgH="228600" progId="Equation.3">
                  <p:embed/>
                </p:oleObj>
              </mc:Choice>
              <mc:Fallback>
                <p:oleObj name="Уравнение" r:id="rId5" imgW="888840" imgH="2286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572" y="657434"/>
                        <a:ext cx="2151062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25054" y="3179005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4189878" y="406054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338352" y="3254167"/>
            <a:ext cx="299312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-5   -4   -3   -2   -1</a:t>
            </a:r>
            <a:endParaRPr lang="ru-RU" sz="2500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flipV="1">
            <a:off x="870629" y="2323119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Прямоугольник 68"/>
          <p:cNvSpPr/>
          <p:nvPr/>
        </p:nvSpPr>
        <p:spPr>
          <a:xfrm>
            <a:off x="4850944" y="3254167"/>
            <a:ext cx="339067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1    2    3    4    5    6    7</a:t>
            </a:r>
            <a:endParaRPr lang="ru-RU" sz="25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4531090" y="322036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93" name="Прямоугольник 92"/>
          <p:cNvSpPr/>
          <p:nvPr/>
        </p:nvSpPr>
        <p:spPr>
          <a:xfrm>
            <a:off x="4185812" y="3603175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graphicFrame>
        <p:nvGraphicFramePr>
          <p:cNvPr id="19354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6730676"/>
              </p:ext>
            </p:extLst>
          </p:nvPr>
        </p:nvGraphicFramePr>
        <p:xfrm>
          <a:off x="360572" y="1137148"/>
          <a:ext cx="2397125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761" name="Уравнение" r:id="rId7" imgW="990360" imgH="228600" progId="Equation.3">
                  <p:embed/>
                </p:oleObj>
              </mc:Choice>
              <mc:Fallback>
                <p:oleObj name="Уравнение" r:id="rId7" imgW="990360" imgH="2286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572" y="1137148"/>
                        <a:ext cx="2397125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Прямоугольник 51"/>
          <p:cNvSpPr/>
          <p:nvPr/>
        </p:nvSpPr>
        <p:spPr>
          <a:xfrm>
            <a:off x="4225897" y="25858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4234688" y="209591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4230966" y="1604044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224722" y="111166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4231075" y="61542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pic>
        <p:nvPicPr>
          <p:cNvPr id="84" name="Рисунок 8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841" b="-400"/>
          <a:stretch/>
        </p:blipFill>
        <p:spPr>
          <a:xfrm flipH="1">
            <a:off x="4563533" y="-1915147"/>
            <a:ext cx="1617718" cy="5255986"/>
          </a:xfrm>
          <a:prstGeom prst="rect">
            <a:avLst/>
          </a:prstGeom>
        </p:spPr>
      </p:pic>
      <p:sp>
        <p:nvSpPr>
          <p:cNvPr id="61" name="Прямоугольник 60"/>
          <p:cNvSpPr/>
          <p:nvPr/>
        </p:nvSpPr>
        <p:spPr>
          <a:xfrm>
            <a:off x="4185370" y="502506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4181304" y="4567691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3" name="Прямоугольник 62"/>
          <p:cNvSpPr/>
          <p:nvPr/>
        </p:nvSpPr>
        <p:spPr>
          <a:xfrm>
            <a:off x="4181436" y="600697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64" name="Прямоугольник 63"/>
          <p:cNvSpPr/>
          <p:nvPr/>
        </p:nvSpPr>
        <p:spPr>
          <a:xfrm>
            <a:off x="4177370" y="5549606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43" name="Овал 42"/>
          <p:cNvSpPr/>
          <p:nvPr/>
        </p:nvSpPr>
        <p:spPr>
          <a:xfrm>
            <a:off x="5209278" y="2280628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Прямоугольник 67"/>
          <p:cNvSpPr/>
          <p:nvPr/>
        </p:nvSpPr>
        <p:spPr>
          <a:xfrm>
            <a:off x="6828896" y="1844939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graphicFrame>
        <p:nvGraphicFramePr>
          <p:cNvPr id="75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5565140"/>
              </p:ext>
            </p:extLst>
          </p:nvPr>
        </p:nvGraphicFramePr>
        <p:xfrm>
          <a:off x="360572" y="1699832"/>
          <a:ext cx="1141413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762" name="Уравнение" r:id="rId9" imgW="469800" imgH="177480" progId="Equation.3">
                  <p:embed/>
                </p:oleObj>
              </mc:Choice>
              <mc:Fallback>
                <p:oleObj name="Уравнение" r:id="rId9" imgW="469800" imgH="177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572" y="1699832"/>
                        <a:ext cx="1141413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76" name="Прямая соединительная линия 75"/>
          <p:cNvCxnSpPr/>
          <p:nvPr/>
        </p:nvCxnSpPr>
        <p:spPr>
          <a:xfrm flipV="1">
            <a:off x="861905" y="5025063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Овал 76"/>
          <p:cNvSpPr/>
          <p:nvPr/>
        </p:nvSpPr>
        <p:spPr>
          <a:xfrm>
            <a:off x="3619468" y="4990488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Прямоугольник 79"/>
          <p:cNvSpPr/>
          <p:nvPr/>
        </p:nvSpPr>
        <p:spPr>
          <a:xfrm>
            <a:off x="6820172" y="4546883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58" name="Прямоугольник 57"/>
          <p:cNvSpPr/>
          <p:nvPr/>
        </p:nvSpPr>
        <p:spPr>
          <a:xfrm>
            <a:off x="3211750" y="6339419"/>
            <a:ext cx="270304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 1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3" name="Прямая соединительная линия 82"/>
          <p:cNvCxnSpPr/>
          <p:nvPr/>
        </p:nvCxnSpPr>
        <p:spPr>
          <a:xfrm flipV="1">
            <a:off x="861905" y="3795433"/>
            <a:ext cx="7402741" cy="7916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Прямоугольник 87"/>
          <p:cNvSpPr/>
          <p:nvPr/>
        </p:nvSpPr>
        <p:spPr>
          <a:xfrm>
            <a:off x="6820172" y="3691231"/>
            <a:ext cx="13824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точек</a:t>
            </a:r>
            <a:endParaRPr lang="ru-RU" i="1" dirty="0"/>
          </a:p>
        </p:txBody>
      </p:sp>
      <p:sp>
        <p:nvSpPr>
          <p:cNvPr id="66" name="Овал 65"/>
          <p:cNvSpPr/>
          <p:nvPr/>
        </p:nvSpPr>
        <p:spPr>
          <a:xfrm>
            <a:off x="4040344" y="3757611"/>
            <a:ext cx="83342" cy="84982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01735" name="Object 7"/>
          <p:cNvGraphicFramePr>
            <a:graphicFrameLocks noChangeAspect="1"/>
          </p:cNvGraphicFramePr>
          <p:nvPr/>
        </p:nvGraphicFramePr>
        <p:xfrm>
          <a:off x="451572" y="3761798"/>
          <a:ext cx="2968625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763" name="Формула" r:id="rId11" imgW="1231560" imgH="241200" progId="Equation.3">
                  <p:embed/>
                </p:oleObj>
              </mc:Choice>
              <mc:Fallback>
                <p:oleObj name="Формула" r:id="rId11" imgW="1231560" imgH="2412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572" y="3761798"/>
                        <a:ext cx="2968625" cy="576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45537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201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68" grpId="0"/>
      <p:bldP spid="77" grpId="0" animBg="1"/>
      <p:bldP spid="80" grpId="0"/>
      <p:bldP spid="58" grpId="0" animBg="1"/>
      <p:bldP spid="88" grpId="0"/>
      <p:bldP spid="6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71211" y="298403"/>
            <a:ext cx="8083549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Постройте график функции  </a:t>
            </a:r>
          </a:p>
          <a:p>
            <a:pPr algn="just"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 </a:t>
            </a:r>
          </a:p>
          <a:p>
            <a:pPr algn="just"/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 имеет с графиком ни одной общей точки. </a:t>
            </a:r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4669950"/>
              </p:ext>
            </p:extLst>
          </p:nvPr>
        </p:nvGraphicFramePr>
        <p:xfrm>
          <a:off x="5664200" y="25401"/>
          <a:ext cx="2274888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789" name="Формула" r:id="rId4" imgW="939600" imgH="431640" progId="Equation.3">
                  <p:embed/>
                </p:oleObj>
              </mc:Choice>
              <mc:Fallback>
                <p:oleObj name="Формула" r:id="rId4" imgW="939600" imgH="43164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64200" y="25401"/>
                        <a:ext cx="2274888" cy="1041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371211" y="1918138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22198" name="Object 3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8272768"/>
              </p:ext>
            </p:extLst>
          </p:nvPr>
        </p:nvGraphicFramePr>
        <p:xfrm>
          <a:off x="371211" y="3445934"/>
          <a:ext cx="7586662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790" name="Формула" r:id="rId6" imgW="3124080" imgH="507960" progId="Equation.3">
                  <p:embed/>
                </p:oleObj>
              </mc:Choice>
              <mc:Fallback>
                <p:oleObj name="Формула" r:id="rId6" imgW="3124080" imgH="50796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211" y="3445934"/>
                        <a:ext cx="7586662" cy="1219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201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6921970"/>
              </p:ext>
            </p:extLst>
          </p:nvPr>
        </p:nvGraphicFramePr>
        <p:xfrm>
          <a:off x="371211" y="4665134"/>
          <a:ext cx="5357813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791" name="Формула" r:id="rId8" imgW="2209680" imgH="203040" progId="Equation.3">
                  <p:embed/>
                </p:oleObj>
              </mc:Choice>
              <mc:Fallback>
                <p:oleObj name="Формула" r:id="rId8" imgW="2209680" imgH="20304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211" y="4665134"/>
                        <a:ext cx="5357813" cy="482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1175343"/>
              </p:ext>
            </p:extLst>
          </p:nvPr>
        </p:nvGraphicFramePr>
        <p:xfrm>
          <a:off x="3366654" y="2652857"/>
          <a:ext cx="3794125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792" name="Формула" r:id="rId10" imgW="1562040" imgH="215640" progId="Equation.3">
                  <p:embed/>
                </p:oleObj>
              </mc:Choice>
              <mc:Fallback>
                <p:oleObj name="Формула" r:id="rId10" imgW="1562040" imgH="21564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6654" y="2652857"/>
                        <a:ext cx="3794125" cy="520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266582"/>
              </p:ext>
            </p:extLst>
          </p:nvPr>
        </p:nvGraphicFramePr>
        <p:xfrm>
          <a:off x="371211" y="2387600"/>
          <a:ext cx="2274888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793" name="Формула" r:id="rId12" imgW="939600" imgH="431640" progId="Equation.3">
                  <p:embed/>
                </p:oleObj>
              </mc:Choice>
              <mc:Fallback>
                <p:oleObj name="Формула" r:id="rId12" imgW="939600" imgH="43164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211" y="2387600"/>
                        <a:ext cx="2274888" cy="1041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66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49408" y="3298356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" name="Рисунок 5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49470" b="-400"/>
          <a:stretch/>
        </p:blipFill>
        <p:spPr>
          <a:xfrm flipV="1">
            <a:off x="2950829" y="3265279"/>
            <a:ext cx="1629638" cy="5255986"/>
          </a:xfrm>
          <a:prstGeom prst="rect">
            <a:avLst/>
          </a:prstGeom>
        </p:spPr>
      </p:pic>
      <p:graphicFrame>
        <p:nvGraphicFramePr>
          <p:cNvPr id="57" name="Объект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6846513"/>
              </p:ext>
            </p:extLst>
          </p:nvPr>
        </p:nvGraphicFramePr>
        <p:xfrm>
          <a:off x="358952" y="657409"/>
          <a:ext cx="2151062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810" name="Уравнение" r:id="rId5" imgW="888840" imgH="228600" progId="Equation.3">
                  <p:embed/>
                </p:oleObj>
              </mc:Choice>
              <mc:Fallback>
                <p:oleObj name="Уравнение" r:id="rId5" imgW="88884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952" y="657409"/>
                        <a:ext cx="2151062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25054" y="3179005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4189878" y="406054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338352" y="3254167"/>
            <a:ext cx="299312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-5   -4   -3   -2   -1</a:t>
            </a:r>
            <a:endParaRPr lang="ru-RU" sz="2500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flipV="1">
            <a:off x="870629" y="2323119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Прямоугольник 68"/>
          <p:cNvSpPr/>
          <p:nvPr/>
        </p:nvSpPr>
        <p:spPr>
          <a:xfrm>
            <a:off x="4850944" y="3254167"/>
            <a:ext cx="339067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1    2    3    4    5    6    7</a:t>
            </a:r>
            <a:endParaRPr lang="ru-RU" sz="25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4531090" y="322036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93" name="Прямоугольник 92"/>
          <p:cNvSpPr/>
          <p:nvPr/>
        </p:nvSpPr>
        <p:spPr>
          <a:xfrm>
            <a:off x="4185812" y="3603175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graphicFrame>
        <p:nvGraphicFramePr>
          <p:cNvPr id="19354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9580696"/>
              </p:ext>
            </p:extLst>
          </p:nvPr>
        </p:nvGraphicFramePr>
        <p:xfrm>
          <a:off x="360572" y="1398760"/>
          <a:ext cx="2397125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811" name="Уравнение" r:id="rId7" imgW="990360" imgH="228600" progId="Equation.3">
                  <p:embed/>
                </p:oleObj>
              </mc:Choice>
              <mc:Fallback>
                <p:oleObj name="Уравнение" r:id="rId7" imgW="990360" imgH="228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572" y="1398760"/>
                        <a:ext cx="2397125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Прямоугольник 51"/>
          <p:cNvSpPr/>
          <p:nvPr/>
        </p:nvSpPr>
        <p:spPr>
          <a:xfrm>
            <a:off x="4225897" y="25858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4234688" y="209591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4230966" y="1604044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4231075" y="61542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pic>
        <p:nvPicPr>
          <p:cNvPr id="84" name="Рисунок 8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841" b="-400"/>
          <a:stretch/>
        </p:blipFill>
        <p:spPr>
          <a:xfrm flipH="1">
            <a:off x="4577388" y="-1915147"/>
            <a:ext cx="1617718" cy="5255986"/>
          </a:xfrm>
          <a:prstGeom prst="rect">
            <a:avLst/>
          </a:prstGeom>
        </p:spPr>
      </p:pic>
      <p:sp>
        <p:nvSpPr>
          <p:cNvPr id="61" name="Прямоугольник 60"/>
          <p:cNvSpPr/>
          <p:nvPr/>
        </p:nvSpPr>
        <p:spPr>
          <a:xfrm>
            <a:off x="4185370" y="502506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4181304" y="4567691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3" name="Прямоугольник 62"/>
          <p:cNvSpPr/>
          <p:nvPr/>
        </p:nvSpPr>
        <p:spPr>
          <a:xfrm>
            <a:off x="4181436" y="600697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64" name="Прямоугольник 63"/>
          <p:cNvSpPr/>
          <p:nvPr/>
        </p:nvSpPr>
        <p:spPr>
          <a:xfrm>
            <a:off x="4177370" y="5549606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43" name="Овал 42"/>
          <p:cNvSpPr/>
          <p:nvPr/>
        </p:nvSpPr>
        <p:spPr>
          <a:xfrm>
            <a:off x="5209278" y="2280628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Прямоугольник 67"/>
          <p:cNvSpPr/>
          <p:nvPr/>
        </p:nvSpPr>
        <p:spPr>
          <a:xfrm>
            <a:off x="6828896" y="2223550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graphicFrame>
        <p:nvGraphicFramePr>
          <p:cNvPr id="75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9715743"/>
              </p:ext>
            </p:extLst>
          </p:nvPr>
        </p:nvGraphicFramePr>
        <p:xfrm>
          <a:off x="358952" y="1954182"/>
          <a:ext cx="94615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812" name="Формула" r:id="rId9" imgW="393480" imgH="177480" progId="Equation.3">
                  <p:embed/>
                </p:oleObj>
              </mc:Choice>
              <mc:Fallback>
                <p:oleObj name="Формула" r:id="rId9" imgW="393480" imgH="17748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952" y="1954182"/>
                        <a:ext cx="946150" cy="419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76" name="Прямая соединительная линия 75"/>
          <p:cNvCxnSpPr/>
          <p:nvPr/>
        </p:nvCxnSpPr>
        <p:spPr>
          <a:xfrm flipV="1">
            <a:off x="861905" y="5025063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Овал 76"/>
          <p:cNvSpPr/>
          <p:nvPr/>
        </p:nvSpPr>
        <p:spPr>
          <a:xfrm>
            <a:off x="3619468" y="4990488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Прямоугольник 79"/>
          <p:cNvSpPr/>
          <p:nvPr/>
        </p:nvSpPr>
        <p:spPr>
          <a:xfrm>
            <a:off x="6820172" y="4546883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58" name="Прямоугольник 57"/>
          <p:cNvSpPr/>
          <p:nvPr/>
        </p:nvSpPr>
        <p:spPr>
          <a:xfrm>
            <a:off x="3346403" y="6339419"/>
            <a:ext cx="2433743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3" name="Прямая соединительная линия 82"/>
          <p:cNvCxnSpPr/>
          <p:nvPr/>
        </p:nvCxnSpPr>
        <p:spPr>
          <a:xfrm flipV="1">
            <a:off x="870629" y="1329324"/>
            <a:ext cx="7402741" cy="7916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Прямоугольник 87"/>
          <p:cNvSpPr/>
          <p:nvPr/>
        </p:nvSpPr>
        <p:spPr>
          <a:xfrm>
            <a:off x="6842751" y="823339"/>
            <a:ext cx="13824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точек</a:t>
            </a:r>
            <a:endParaRPr lang="ru-RU" i="1" dirty="0"/>
          </a:p>
        </p:txBody>
      </p:sp>
      <p:sp>
        <p:nvSpPr>
          <p:cNvPr id="66" name="Овал 65"/>
          <p:cNvSpPr/>
          <p:nvPr/>
        </p:nvSpPr>
        <p:spPr>
          <a:xfrm>
            <a:off x="5514314" y="1283036"/>
            <a:ext cx="83342" cy="84982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03781" name="Object 5"/>
          <p:cNvGraphicFramePr>
            <a:graphicFrameLocks noChangeAspect="1"/>
          </p:cNvGraphicFramePr>
          <p:nvPr/>
        </p:nvGraphicFramePr>
        <p:xfrm>
          <a:off x="5581795" y="1333067"/>
          <a:ext cx="1989137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813" name="Формула" r:id="rId11" imgW="825480" imgH="228600" progId="Equation.3">
                  <p:embed/>
                </p:oleObj>
              </mc:Choice>
              <mc:Fallback>
                <p:oleObj name="Формула" r:id="rId11" imgW="825480" imgH="2286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1795" y="1333067"/>
                        <a:ext cx="1989137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" name="Прямоугольник 55"/>
          <p:cNvSpPr/>
          <p:nvPr/>
        </p:nvSpPr>
        <p:spPr>
          <a:xfrm>
            <a:off x="4224722" y="111166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45537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68" grpId="0"/>
      <p:bldP spid="77" grpId="0" animBg="1"/>
      <p:bldP spid="80" grpId="0"/>
      <p:bldP spid="58" grpId="0" animBg="1"/>
      <p:bldP spid="88" grpId="0"/>
      <p:bldP spid="6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8533" y="290335"/>
            <a:ext cx="8365067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13.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Постройте график функции  </a:t>
            </a:r>
          </a:p>
          <a:p>
            <a:pPr algn="just"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 </a:t>
            </a:r>
          </a:p>
          <a:p>
            <a:pPr algn="just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с графиком ровно две общие точки. </a:t>
            </a:r>
            <a:endParaRPr lang="ru-RU" sz="28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2393593"/>
              </p:ext>
            </p:extLst>
          </p:nvPr>
        </p:nvGraphicFramePr>
        <p:xfrm>
          <a:off x="5268913" y="0"/>
          <a:ext cx="3875087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37" name="Формула" r:id="rId4" imgW="1600200" imgH="482400" progId="Equation.3">
                  <p:embed/>
                </p:oleObj>
              </mc:Choice>
              <mc:Fallback>
                <p:oleObj name="Формула" r:id="rId4" imgW="1600200" imgH="482400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8913" y="0"/>
                        <a:ext cx="3875087" cy="114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924639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91496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7277063"/>
              </p:ext>
            </p:extLst>
          </p:nvPr>
        </p:nvGraphicFramePr>
        <p:xfrm>
          <a:off x="424391" y="2459021"/>
          <a:ext cx="387667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38" name="Формула" r:id="rId6" imgW="1600200" imgH="482400" progId="Equation.3">
                  <p:embed/>
                </p:oleObj>
              </mc:Choice>
              <mc:Fallback>
                <p:oleObj name="Формула" r:id="rId6" imgW="1600200" imgH="482400" progId="Equation.3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391" y="2459021"/>
                        <a:ext cx="3876675" cy="114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149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2559674"/>
              </p:ext>
            </p:extLst>
          </p:nvPr>
        </p:nvGraphicFramePr>
        <p:xfrm>
          <a:off x="424391" y="3622420"/>
          <a:ext cx="1871663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39" name="Формула" r:id="rId8" imgW="774360" imgH="228600" progId="Equation.3">
                  <p:embed/>
                </p:oleObj>
              </mc:Choice>
              <mc:Fallback>
                <p:oleObj name="Формула" r:id="rId8" imgW="774360" imgH="228600" progId="Equation.3">
                  <p:embed/>
                  <p:pic>
                    <p:nvPicPr>
                      <p:cNvPr id="0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391" y="3622420"/>
                        <a:ext cx="1871663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1498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3440603"/>
              </p:ext>
            </p:extLst>
          </p:nvPr>
        </p:nvGraphicFramePr>
        <p:xfrm>
          <a:off x="424391" y="4188919"/>
          <a:ext cx="2892425" cy="156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40" name="Формула" r:id="rId10" imgW="1193760" imgH="647640" progId="Equation.3">
                  <p:embed/>
                </p:oleObj>
              </mc:Choice>
              <mc:Fallback>
                <p:oleObj name="Формула" r:id="rId10" imgW="1193760" imgH="647640" progId="Equation.3">
                  <p:embed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391" y="4188919"/>
                        <a:ext cx="2892425" cy="1562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149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3664837"/>
              </p:ext>
            </p:extLst>
          </p:nvPr>
        </p:nvGraphicFramePr>
        <p:xfrm>
          <a:off x="4503738" y="3641470"/>
          <a:ext cx="153035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41" name="Формула" r:id="rId12" imgW="634680" imgH="215640" progId="Equation.3">
                  <p:embed/>
                </p:oleObj>
              </mc:Choice>
              <mc:Fallback>
                <p:oleObj name="Формула" r:id="rId12" imgW="634680" imgH="215640" progId="Equation.3">
                  <p:embed/>
                  <p:pic>
                    <p:nvPicPr>
                      <p:cNvPr id="0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3738" y="3641470"/>
                        <a:ext cx="1530350" cy="50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9805130"/>
              </p:ext>
            </p:extLst>
          </p:nvPr>
        </p:nvGraphicFramePr>
        <p:xfrm>
          <a:off x="4572000" y="4384675"/>
          <a:ext cx="2418645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215"/>
                <a:gridCol w="806215"/>
                <a:gridCol w="80621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ru-RU" sz="24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0" dirty="0" smtClean="0">
                          <a:solidFill>
                            <a:schemeClr val="tx1"/>
                          </a:solidFill>
                        </a:rPr>
                        <a:t>-2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0" dirty="0" smtClean="0">
                          <a:solidFill>
                            <a:schemeClr val="tx1"/>
                          </a:solidFill>
                        </a:rPr>
                        <a:t>-6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ru-RU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87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 стрелкой 10"/>
          <p:cNvCxnSpPr/>
          <p:nvPr/>
        </p:nvCxnSpPr>
        <p:spPr>
          <a:xfrm>
            <a:off x="178260" y="3816665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507208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4577954" y="0"/>
            <a:ext cx="0" cy="685800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7" name="Объект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5936846"/>
              </p:ext>
            </p:extLst>
          </p:nvPr>
        </p:nvGraphicFramePr>
        <p:xfrm>
          <a:off x="284272" y="1393195"/>
          <a:ext cx="3038475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40" name="Формула" r:id="rId4" imgW="1257120" imgH="228600" progId="Equation.3">
                  <p:embed/>
                </p:oleObj>
              </mc:Choice>
              <mc:Fallback>
                <p:oleObj name="Формула" r:id="rId4" imgW="1257120" imgH="2286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272" y="1393195"/>
                        <a:ext cx="3038475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олилиния 1"/>
          <p:cNvSpPr/>
          <p:nvPr/>
        </p:nvSpPr>
        <p:spPr>
          <a:xfrm>
            <a:off x="4425738" y="540380"/>
            <a:ext cx="3228049" cy="5210951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317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4" name="Рисунок 8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67" b="-400"/>
          <a:stretch/>
        </p:blipFill>
        <p:spPr>
          <a:xfrm flipH="1">
            <a:off x="4580466" y="537329"/>
            <a:ext cx="3097688" cy="5255986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5081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593309" y="3657608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5091987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7689471" y="5320234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>
            <a:off x="372533" y="1332234"/>
            <a:ext cx="8593207" cy="3856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4660977" y="454014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810524" y="3756033"/>
            <a:ext cx="299312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-5   -4   -3   -2   -1</a:t>
            </a:r>
            <a:endParaRPr lang="ru-RU" sz="25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4701854" y="260069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710578" y="208324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704718" y="162546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>
            <a:off x="372533" y="778231"/>
            <a:ext cx="8593207" cy="3467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Овал 64"/>
          <p:cNvSpPr/>
          <p:nvPr/>
        </p:nvSpPr>
        <p:spPr>
          <a:xfrm>
            <a:off x="7477034" y="1279411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1" name="Прямая соединительная линия 80"/>
          <p:cNvCxnSpPr/>
          <p:nvPr/>
        </p:nvCxnSpPr>
        <p:spPr>
          <a:xfrm flipV="1">
            <a:off x="372533" y="4778391"/>
            <a:ext cx="8593207" cy="16892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Прямоугольник 81"/>
          <p:cNvSpPr/>
          <p:nvPr/>
        </p:nvSpPr>
        <p:spPr>
          <a:xfrm>
            <a:off x="7703093" y="248305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5162111" y="3764009"/>
            <a:ext cx="339067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1    2    3    4    5    6    7</a:t>
            </a:r>
            <a:endParaRPr lang="ru-RU" sz="2500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4701854" y="307105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4823557" y="376372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85" name="Прямоугольник 84"/>
          <p:cNvSpPr/>
          <p:nvPr/>
        </p:nvSpPr>
        <p:spPr>
          <a:xfrm>
            <a:off x="7721911" y="849585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cxnSp>
        <p:nvCxnSpPr>
          <p:cNvPr id="86" name="Прямая соединительная линия 85"/>
          <p:cNvCxnSpPr/>
          <p:nvPr/>
        </p:nvCxnSpPr>
        <p:spPr>
          <a:xfrm>
            <a:off x="0" y="5772585"/>
            <a:ext cx="8965740" cy="2396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Овал 90"/>
          <p:cNvSpPr/>
          <p:nvPr/>
        </p:nvSpPr>
        <p:spPr>
          <a:xfrm>
            <a:off x="6005413" y="5721989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4656911" y="4082776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 flipV="1">
            <a:off x="-127000" y="1330567"/>
            <a:ext cx="4704954" cy="4706166"/>
          </a:xfrm>
          <a:prstGeom prst="line">
            <a:avLst/>
          </a:prstGeom>
          <a:ln w="3175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354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756848"/>
              </p:ext>
            </p:extLst>
          </p:nvPr>
        </p:nvGraphicFramePr>
        <p:xfrm>
          <a:off x="285839" y="1953072"/>
          <a:ext cx="2728913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41" name="Формула" r:id="rId7" imgW="1130040" imgH="215640" progId="Equation.3">
                  <p:embed/>
                </p:oleObj>
              </mc:Choice>
              <mc:Fallback>
                <p:oleObj name="Формула" r:id="rId7" imgW="1130040" imgH="21564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839" y="1953072"/>
                        <a:ext cx="2728913" cy="50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3" name="Овал 72"/>
          <p:cNvSpPr/>
          <p:nvPr/>
        </p:nvSpPr>
        <p:spPr>
          <a:xfrm>
            <a:off x="4524512" y="1289407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Овал 91"/>
          <p:cNvSpPr/>
          <p:nvPr/>
        </p:nvSpPr>
        <p:spPr>
          <a:xfrm>
            <a:off x="90587" y="5735556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2790070" y="6334780"/>
            <a:ext cx="3563861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5;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7706964" y="2246718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cxnSp>
        <p:nvCxnSpPr>
          <p:cNvPr id="96" name="Прямая соединительная линия 95"/>
          <p:cNvCxnSpPr/>
          <p:nvPr/>
        </p:nvCxnSpPr>
        <p:spPr>
          <a:xfrm flipV="1">
            <a:off x="372533" y="2733148"/>
            <a:ext cx="8593207" cy="3288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Овал 42"/>
          <p:cNvSpPr/>
          <p:nvPr/>
        </p:nvSpPr>
        <p:spPr>
          <a:xfrm>
            <a:off x="7580859" y="729034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3123683" y="2694295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4784756" y="2693945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7219455" y="2689503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6691330" y="4729250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>
            <a:off x="4703029" y="111720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4711820" y="62728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4708098" y="135414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endParaRPr lang="ru-RU" sz="2400" dirty="0"/>
          </a:p>
        </p:txBody>
      </p:sp>
      <p:sp>
        <p:nvSpPr>
          <p:cNvPr id="56" name="Овал 55"/>
          <p:cNvSpPr/>
          <p:nvPr/>
        </p:nvSpPr>
        <p:spPr>
          <a:xfrm>
            <a:off x="5308975" y="4732400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Овал 59"/>
          <p:cNvSpPr/>
          <p:nvPr/>
        </p:nvSpPr>
        <p:spPr>
          <a:xfrm>
            <a:off x="1074080" y="4738800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Прямоугольник 60"/>
          <p:cNvSpPr/>
          <p:nvPr/>
        </p:nvSpPr>
        <p:spPr>
          <a:xfrm>
            <a:off x="7682222" y="4301671"/>
            <a:ext cx="14673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</a:p>
        </p:txBody>
      </p:sp>
      <p:sp>
        <p:nvSpPr>
          <p:cNvPr id="62" name="Прямоугольник 61"/>
          <p:cNvSpPr/>
          <p:nvPr/>
        </p:nvSpPr>
        <p:spPr>
          <a:xfrm>
            <a:off x="4649213" y="550591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-4</a:t>
            </a:r>
            <a:endParaRPr lang="ru-RU" sz="2400" dirty="0"/>
          </a:p>
        </p:txBody>
      </p:sp>
      <p:sp>
        <p:nvSpPr>
          <p:cNvPr id="63" name="Прямоугольник 62"/>
          <p:cNvSpPr/>
          <p:nvPr/>
        </p:nvSpPr>
        <p:spPr>
          <a:xfrm>
            <a:off x="4660977" y="501572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-3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8508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"/>
                            </p:stCondLst>
                            <p:childTnLst>
                              <p:par>
                                <p:cTn id="10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00"/>
                            </p:stCondLst>
                            <p:childTnLst>
                              <p:par>
                                <p:cTn id="13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500"/>
                            </p:stCondLst>
                            <p:childTnLst>
                              <p:par>
                                <p:cTn id="13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0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4" grpId="0"/>
      <p:bldP spid="65" grpId="0" animBg="1"/>
      <p:bldP spid="82" grpId="0"/>
      <p:bldP spid="85" grpId="0"/>
      <p:bldP spid="91" grpId="0" animBg="1"/>
      <p:bldP spid="73" grpId="0" animBg="1"/>
      <p:bldP spid="92" grpId="0" animBg="1"/>
      <p:bldP spid="58" grpId="0" animBg="1"/>
      <p:bldP spid="95" grpId="0"/>
      <p:bldP spid="43" grpId="0" animBg="1"/>
      <p:bldP spid="45" grpId="0" animBg="1"/>
      <p:bldP spid="46" grpId="0" animBg="1"/>
      <p:bldP spid="50" grpId="0" animBg="1"/>
      <p:bldP spid="51" grpId="0" animBg="1"/>
      <p:bldP spid="56" grpId="0" animBg="1"/>
      <p:bldP spid="60" grpId="0" animBg="1"/>
      <p:bldP spid="6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8533" y="290335"/>
            <a:ext cx="8365067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14.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Постройте график функции  </a:t>
            </a:r>
          </a:p>
          <a:p>
            <a:pPr algn="just"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 </a:t>
            </a:r>
          </a:p>
          <a:p>
            <a:pPr algn="just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с графиком ровно две общие точки. </a:t>
            </a:r>
            <a:endParaRPr lang="ru-RU" sz="28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2393593"/>
              </p:ext>
            </p:extLst>
          </p:nvPr>
        </p:nvGraphicFramePr>
        <p:xfrm>
          <a:off x="5268913" y="0"/>
          <a:ext cx="3875087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90" name="Формула" r:id="rId4" imgW="1600200" imgH="482400" progId="Equation.3">
                  <p:embed/>
                </p:oleObj>
              </mc:Choice>
              <mc:Fallback>
                <p:oleObj name="Формула" r:id="rId4" imgW="1600200" imgH="482400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8913" y="0"/>
                        <a:ext cx="3875087" cy="114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924639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91496" name="Object 26"/>
          <p:cNvGraphicFramePr>
            <a:graphicFrameLocks noChangeAspect="1"/>
          </p:cNvGraphicFramePr>
          <p:nvPr/>
        </p:nvGraphicFramePr>
        <p:xfrm>
          <a:off x="392113" y="2457450"/>
          <a:ext cx="387667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91" name="Формула" r:id="rId6" imgW="1600200" imgH="482400" progId="Equation.3">
                  <p:embed/>
                </p:oleObj>
              </mc:Choice>
              <mc:Fallback>
                <p:oleObj name="Формула" r:id="rId6" imgW="1600200" imgH="482400" progId="Equation.3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113" y="2457450"/>
                        <a:ext cx="3876675" cy="114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149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4983881"/>
              </p:ext>
            </p:extLst>
          </p:nvPr>
        </p:nvGraphicFramePr>
        <p:xfrm>
          <a:off x="392113" y="3626523"/>
          <a:ext cx="1811337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92" name="Формула" r:id="rId8" imgW="749160" imgH="228600" progId="Equation.3">
                  <p:embed/>
                </p:oleObj>
              </mc:Choice>
              <mc:Fallback>
                <p:oleObj name="Формула" r:id="rId8" imgW="749160" imgH="228600" progId="Equation.3">
                  <p:embed/>
                  <p:pic>
                    <p:nvPicPr>
                      <p:cNvPr id="0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113" y="3626523"/>
                        <a:ext cx="1811337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1498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1486067"/>
              </p:ext>
            </p:extLst>
          </p:nvPr>
        </p:nvGraphicFramePr>
        <p:xfrm>
          <a:off x="387349" y="4164828"/>
          <a:ext cx="3632201" cy="159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93" name="Уравнение" r:id="rId10" imgW="1498320" imgH="660240" progId="Equation.3">
                  <p:embed/>
                </p:oleObj>
              </mc:Choice>
              <mc:Fallback>
                <p:oleObj name="Уравнение" r:id="rId10" imgW="1498320" imgH="660240" progId="Equation.3">
                  <p:embed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349" y="4164828"/>
                        <a:ext cx="3632201" cy="1593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1499" name="Object 11"/>
          <p:cNvGraphicFramePr>
            <a:graphicFrameLocks noChangeAspect="1"/>
          </p:cNvGraphicFramePr>
          <p:nvPr/>
        </p:nvGraphicFramePr>
        <p:xfrm>
          <a:off x="4572000" y="3662507"/>
          <a:ext cx="1744662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94" name="Формула" r:id="rId12" imgW="723600" imgH="215640" progId="Equation.3">
                  <p:embed/>
                </p:oleObj>
              </mc:Choice>
              <mc:Fallback>
                <p:oleObj name="Формула" r:id="rId12" imgW="723600" imgH="215640" progId="Equation.3">
                  <p:embed/>
                  <p:pic>
                    <p:nvPicPr>
                      <p:cNvPr id="0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662507"/>
                        <a:ext cx="1744662" cy="50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9805130"/>
              </p:ext>
            </p:extLst>
          </p:nvPr>
        </p:nvGraphicFramePr>
        <p:xfrm>
          <a:off x="4572000" y="4384675"/>
          <a:ext cx="2418645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215"/>
                <a:gridCol w="806215"/>
                <a:gridCol w="80621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ru-RU" sz="24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0" dirty="0" smtClean="0">
                          <a:solidFill>
                            <a:schemeClr val="tx1"/>
                          </a:solidFill>
                        </a:rPr>
                        <a:t>-2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0" dirty="0" smtClean="0">
                          <a:solidFill>
                            <a:schemeClr val="tx1"/>
                          </a:solidFill>
                        </a:rPr>
                        <a:t>-8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ru-RU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-6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87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 стрелкой 12"/>
          <p:cNvCxnSpPr/>
          <p:nvPr/>
        </p:nvCxnSpPr>
        <p:spPr>
          <a:xfrm flipV="1">
            <a:off x="5818950" y="8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83475" y="4048345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147928" y="3839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59121" y="3920527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5439100" y="-131567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5430795" y="625431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-4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3381394" y="3995689"/>
            <a:ext cx="221727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-8   -6   -4   -2</a:t>
            </a:r>
            <a:endParaRPr lang="ru-RU" sz="25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5769542" y="4291482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5771325" y="5270500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5474536" y="3339633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5771325" y="4770735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-4</a:t>
            </a:r>
            <a:endParaRPr lang="ru-RU" sz="24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5793407" y="4009263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93" name="Прямоугольник 92"/>
          <p:cNvSpPr/>
          <p:nvPr/>
        </p:nvSpPr>
        <p:spPr>
          <a:xfrm>
            <a:off x="5771325" y="582007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-8</a:t>
            </a:r>
            <a:endParaRPr lang="ru-RU" sz="2400" dirty="0"/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 flipH="1" flipV="1">
            <a:off x="1372865" y="1571500"/>
            <a:ext cx="4191157" cy="4202768"/>
          </a:xfrm>
          <a:prstGeom prst="line">
            <a:avLst/>
          </a:prstGeom>
          <a:ln w="28575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Прямоугольник 51"/>
          <p:cNvSpPr/>
          <p:nvPr/>
        </p:nvSpPr>
        <p:spPr>
          <a:xfrm>
            <a:off x="5472889" y="280565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5462947" y="234196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5472889" y="184168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5387375" y="1324066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5387375" y="849688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58" name="Прямоугольник 57"/>
          <p:cNvSpPr/>
          <p:nvPr/>
        </p:nvSpPr>
        <p:spPr>
          <a:xfrm>
            <a:off x="2780453" y="6334780"/>
            <a:ext cx="3583097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9;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-7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697713">
            <a:off x="2204006" y="2737051"/>
            <a:ext cx="19111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– 8 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/>
          </a:p>
        </p:txBody>
      </p:sp>
      <p:graphicFrame>
        <p:nvGraphicFramePr>
          <p:cNvPr id="209924" name="Object 34"/>
          <p:cNvGraphicFramePr>
            <a:graphicFrameLocks noChangeAspect="1"/>
          </p:cNvGraphicFramePr>
          <p:nvPr/>
        </p:nvGraphicFramePr>
        <p:xfrm>
          <a:off x="276656" y="555323"/>
          <a:ext cx="1811337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46" name="Формула" r:id="rId4" imgW="749160" imgH="228600" progId="Equation.3">
                  <p:embed/>
                </p:oleObj>
              </mc:Choice>
              <mc:Fallback>
                <p:oleObj name="Формула" r:id="rId4" imgW="749160" imgH="228600" progId="Equation.3">
                  <p:embed/>
                  <p:pic>
                    <p:nvPicPr>
                      <p:cNvPr id="0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656" y="555323"/>
                        <a:ext cx="1811337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9925" name="Object 36"/>
          <p:cNvGraphicFramePr>
            <a:graphicFrameLocks noChangeAspect="1"/>
          </p:cNvGraphicFramePr>
          <p:nvPr/>
        </p:nvGraphicFramePr>
        <p:xfrm>
          <a:off x="235525" y="1043842"/>
          <a:ext cx="1744663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47" name="Формула" r:id="rId6" imgW="723600" imgH="215640" progId="Equation.3">
                  <p:embed/>
                </p:oleObj>
              </mc:Choice>
              <mc:Fallback>
                <p:oleObj name="Формула" r:id="rId6" imgW="723600" imgH="215640" progId="Equation.3">
                  <p:embed/>
                  <p:pic>
                    <p:nvPicPr>
                      <p:cNvPr id="0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525" y="1043842"/>
                        <a:ext cx="1744663" cy="50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6" name="Прямая соединительная линия 45"/>
          <p:cNvCxnSpPr/>
          <p:nvPr/>
        </p:nvCxnSpPr>
        <p:spPr>
          <a:xfrm>
            <a:off x="364067" y="1826082"/>
            <a:ext cx="8395054" cy="2063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Прямоугольник 47"/>
          <p:cNvSpPr/>
          <p:nvPr/>
        </p:nvSpPr>
        <p:spPr>
          <a:xfrm>
            <a:off x="7192982" y="1346933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sp>
        <p:nvSpPr>
          <p:cNvPr id="49" name="Овал 48"/>
          <p:cNvSpPr/>
          <p:nvPr/>
        </p:nvSpPr>
        <p:spPr>
          <a:xfrm>
            <a:off x="1568147" y="1779703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>
            <a:off x="364067" y="5779341"/>
            <a:ext cx="8395054" cy="4896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Прямоугольник 64"/>
          <p:cNvSpPr/>
          <p:nvPr/>
        </p:nvSpPr>
        <p:spPr>
          <a:xfrm>
            <a:off x="1151246" y="5299075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6131961" y="3995689"/>
            <a:ext cx="1867819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2    4    6    8</a:t>
            </a:r>
            <a:endParaRPr lang="ru-RU" sz="2500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5537202" y="1805388"/>
            <a:ext cx="2093582" cy="4520917"/>
            <a:chOff x="5528735" y="1807643"/>
            <a:chExt cx="2093582" cy="4527130"/>
          </a:xfrm>
        </p:grpSpPr>
        <p:pic>
          <p:nvPicPr>
            <p:cNvPr id="73" name="Рисунок 72" descr="Рисунок1.png"/>
            <p:cNvPicPr>
              <a:picLocks noChangeAspect="1"/>
            </p:cNvPicPr>
            <p:nvPr/>
          </p:nvPicPr>
          <p:blipFill rotWithShape="1">
            <a:blip r:embed="rId8" cstate="print"/>
            <a:srcRect l="2107" r="50182" b="12007"/>
            <a:stretch/>
          </p:blipFill>
          <p:spPr>
            <a:xfrm>
              <a:off x="5528735" y="1807643"/>
              <a:ext cx="1024466" cy="3983557"/>
            </a:xfrm>
            <a:prstGeom prst="rect">
              <a:avLst/>
            </a:prstGeom>
          </p:spPr>
        </p:pic>
        <p:pic>
          <p:nvPicPr>
            <p:cNvPr id="40" name="Рисунок 39" descr="Рисунок1.png"/>
            <p:cNvPicPr>
              <a:picLocks noChangeAspect="1"/>
            </p:cNvPicPr>
            <p:nvPr/>
          </p:nvPicPr>
          <p:blipFill rotWithShape="1">
            <a:blip r:embed="rId8" cstate="print"/>
            <a:srcRect l="50211"/>
            <a:stretch/>
          </p:blipFill>
          <p:spPr>
            <a:xfrm>
              <a:off x="6553200" y="1807643"/>
              <a:ext cx="1069117" cy="4527130"/>
            </a:xfrm>
            <a:prstGeom prst="rect">
              <a:avLst/>
            </a:prstGeom>
          </p:spPr>
        </p:pic>
      </p:grpSp>
      <p:sp>
        <p:nvSpPr>
          <p:cNvPr id="47" name="Овал 46"/>
          <p:cNvSpPr/>
          <p:nvPr/>
        </p:nvSpPr>
        <p:spPr>
          <a:xfrm>
            <a:off x="6510336" y="1786641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5521758" y="5733828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7496769" y="5731777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/>
          <p:cNvSpPr/>
          <p:nvPr/>
        </p:nvSpPr>
        <p:spPr>
          <a:xfrm>
            <a:off x="7117964" y="2645614"/>
            <a:ext cx="19207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ru-RU" sz="28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68152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14" grpId="0"/>
      <p:bldP spid="48" grpId="0"/>
      <p:bldP spid="49" grpId="0" animBg="1"/>
      <p:bldP spid="65" grpId="0"/>
      <p:bldP spid="47" grpId="0" animBg="1"/>
      <p:bldP spid="66" grpId="0" animBg="1"/>
      <p:bldP spid="64" grpId="0" animBg="1"/>
      <p:bldP spid="5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71211" y="298403"/>
            <a:ext cx="8083549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Постройте график функции  </a:t>
            </a:r>
          </a:p>
          <a:p>
            <a:pPr algn="just"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определите, при каких значениях 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прямая у = </a:t>
            </a:r>
            <a:r>
              <a:rPr lang="en-US" sz="2800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kx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с графиком ровно одну общую точку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0022503"/>
              </p:ext>
            </p:extLst>
          </p:nvPr>
        </p:nvGraphicFramePr>
        <p:xfrm>
          <a:off x="5480050" y="49742"/>
          <a:ext cx="2643188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968" name="Уравнение" r:id="rId4" imgW="1091880" imgH="419040" progId="Equation.3">
                  <p:embed/>
                </p:oleObj>
              </mc:Choice>
              <mc:Fallback>
                <p:oleObj name="Уравнение" r:id="rId4" imgW="109188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0050" y="49742"/>
                        <a:ext cx="2643188" cy="1009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371211" y="1918138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22198" name="Object 3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8632615"/>
              </p:ext>
            </p:extLst>
          </p:nvPr>
        </p:nvGraphicFramePr>
        <p:xfrm>
          <a:off x="371211" y="3508183"/>
          <a:ext cx="5827713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969" name="Уравнение" r:id="rId6" imgW="2400120" imgH="444240" progId="Equation.3">
                  <p:embed/>
                </p:oleObj>
              </mc:Choice>
              <mc:Fallback>
                <p:oleObj name="Уравнение" r:id="rId6" imgW="240012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211" y="3508183"/>
                        <a:ext cx="5827713" cy="1066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201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8683669"/>
              </p:ext>
            </p:extLst>
          </p:nvPr>
        </p:nvGraphicFramePr>
        <p:xfrm>
          <a:off x="381530" y="4665134"/>
          <a:ext cx="5265737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970" name="Уравнение" r:id="rId8" imgW="2171520" imgH="203040" progId="Equation.3">
                  <p:embed/>
                </p:oleObj>
              </mc:Choice>
              <mc:Fallback>
                <p:oleObj name="Уравнение" r:id="rId8" imgW="217152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530" y="4665134"/>
                        <a:ext cx="5265737" cy="482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5429955"/>
              </p:ext>
            </p:extLst>
          </p:nvPr>
        </p:nvGraphicFramePr>
        <p:xfrm>
          <a:off x="3397250" y="2652713"/>
          <a:ext cx="3732213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971" name="Уравнение" r:id="rId10" imgW="1536480" imgH="215640" progId="Equation.3">
                  <p:embed/>
                </p:oleObj>
              </mc:Choice>
              <mc:Fallback>
                <p:oleObj name="Уравнение" r:id="rId10" imgW="153648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7250" y="2652713"/>
                        <a:ext cx="3732213" cy="520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6467936"/>
              </p:ext>
            </p:extLst>
          </p:nvPr>
        </p:nvGraphicFramePr>
        <p:xfrm>
          <a:off x="371211" y="2408382"/>
          <a:ext cx="2643188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972" name="Уравнение" r:id="rId12" imgW="1091880" imgH="419040" progId="Equation.3">
                  <p:embed/>
                </p:oleObj>
              </mc:Choice>
              <mc:Fallback>
                <p:oleObj name="Уравнение" r:id="rId12" imgW="109188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211" y="2408382"/>
                        <a:ext cx="2643188" cy="1009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22000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300038" y="19417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9149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2329235"/>
              </p:ext>
            </p:extLst>
          </p:nvPr>
        </p:nvGraphicFramePr>
        <p:xfrm>
          <a:off x="375710" y="1650150"/>
          <a:ext cx="2027237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049" name="Уравнение" r:id="rId4" imgW="838080" imgH="482400" progId="Equation.3">
                  <p:embed/>
                </p:oleObj>
              </mc:Choice>
              <mc:Fallback>
                <p:oleObj name="Уравнение" r:id="rId4" imgW="83808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710" y="1650150"/>
                        <a:ext cx="2027237" cy="1152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149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7663378"/>
              </p:ext>
            </p:extLst>
          </p:nvPr>
        </p:nvGraphicFramePr>
        <p:xfrm>
          <a:off x="375710" y="2901463"/>
          <a:ext cx="1874838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050" name="Уравнение" r:id="rId6" imgW="774360" imgH="203040" progId="Equation.3">
                  <p:embed/>
                </p:oleObj>
              </mc:Choice>
              <mc:Fallback>
                <p:oleObj name="Уравнение" r:id="rId6" imgW="7743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710" y="2901463"/>
                        <a:ext cx="1874838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9471218"/>
              </p:ext>
            </p:extLst>
          </p:nvPr>
        </p:nvGraphicFramePr>
        <p:xfrm>
          <a:off x="2543175" y="1641475"/>
          <a:ext cx="2886075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051" name="Уравнение" r:id="rId8" imgW="1193760" imgH="482400" progId="Equation.3">
                  <p:embed/>
                </p:oleObj>
              </mc:Choice>
              <mc:Fallback>
                <p:oleObj name="Уравнение" r:id="rId8" imgW="119376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3175" y="1641475"/>
                        <a:ext cx="2886075" cy="1152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1987799"/>
              </p:ext>
            </p:extLst>
          </p:nvPr>
        </p:nvGraphicFramePr>
        <p:xfrm>
          <a:off x="361950" y="3384103"/>
          <a:ext cx="2181225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052" name="Уравнение" r:id="rId10" imgW="901440" imgH="203040" progId="Equation.3">
                  <p:embed/>
                </p:oleObj>
              </mc:Choice>
              <mc:Fallback>
                <p:oleObj name="Уравнение" r:id="rId10" imgW="9014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950" y="3384103"/>
                        <a:ext cx="2181225" cy="487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6720541"/>
              </p:ext>
            </p:extLst>
          </p:nvPr>
        </p:nvGraphicFramePr>
        <p:xfrm>
          <a:off x="361950" y="3884895"/>
          <a:ext cx="180975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053" name="Уравнение" r:id="rId12" imgW="749160" imgH="203040" progId="Equation.3">
                  <p:embed/>
                </p:oleObj>
              </mc:Choice>
              <mc:Fallback>
                <p:oleObj name="Уравнение" r:id="rId12" imgW="7491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950" y="3884895"/>
                        <a:ext cx="1809750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1884094"/>
              </p:ext>
            </p:extLst>
          </p:nvPr>
        </p:nvGraphicFramePr>
        <p:xfrm>
          <a:off x="375710" y="4354105"/>
          <a:ext cx="8075612" cy="544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054" name="Уравнение" r:id="rId14" imgW="3340080" imgH="228600" progId="Equation.3">
                  <p:embed/>
                </p:oleObj>
              </mc:Choice>
              <mc:Fallback>
                <p:oleObj name="Уравнение" r:id="rId14" imgW="33400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710" y="4354105"/>
                        <a:ext cx="8075612" cy="5445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75710" y="717825"/>
            <a:ext cx="84296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Другими словами, нужно найти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все значения 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каждом из 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которых система имеет одно решение: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/>
          </a:p>
        </p:txBody>
      </p:sp>
      <p:graphicFrame>
        <p:nvGraphicFramePr>
          <p:cNvPr id="11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1123168"/>
              </p:ext>
            </p:extLst>
          </p:nvPr>
        </p:nvGraphicFramePr>
        <p:xfrm>
          <a:off x="360363" y="4911725"/>
          <a:ext cx="8345487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055" name="Уравнение" r:id="rId16" imgW="3441600" imgH="203040" progId="Equation.3">
                  <p:embed/>
                </p:oleObj>
              </mc:Choice>
              <mc:Fallback>
                <p:oleObj name="Уравнение" r:id="rId16" imgW="34416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363" y="4911725"/>
                        <a:ext cx="8345487" cy="482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46561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 стрелкой 12"/>
          <p:cNvCxnSpPr/>
          <p:nvPr/>
        </p:nvCxnSpPr>
        <p:spPr>
          <a:xfrm flipV="1">
            <a:off x="5818950" y="8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78260" y="593616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147928" y="3839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36367" y="472787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5439100" y="-131567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3376179" y="540960"/>
            <a:ext cx="221727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-8   -6   -4   -2</a:t>
            </a:r>
            <a:endParaRPr lang="ru-RU" sz="25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5272101" y="3808840"/>
            <a:ext cx="5950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14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5285852" y="3312559"/>
            <a:ext cx="5950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-12</a:t>
            </a:r>
            <a:endParaRPr lang="ru-RU" sz="24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5766920" y="53434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 flipH="1" flipV="1">
            <a:off x="5698569" y="-29717"/>
            <a:ext cx="1259345" cy="7346022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Прямоугольник 51"/>
          <p:cNvSpPr/>
          <p:nvPr/>
        </p:nvSpPr>
        <p:spPr>
          <a:xfrm>
            <a:off x="5276906" y="2812329"/>
            <a:ext cx="5950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-10</a:t>
            </a:r>
            <a:endParaRPr lang="ru-RU" sz="2400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5403134" y="235065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-8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5396036" y="1842404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-6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5387375" y="1324066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-4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5387375" y="84968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134749" y="2146202"/>
            <a:ext cx="15520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/>
          </a:p>
        </p:txBody>
      </p:sp>
      <p:graphicFrame>
        <p:nvGraphicFramePr>
          <p:cNvPr id="209924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4385813"/>
              </p:ext>
            </p:extLst>
          </p:nvPr>
        </p:nvGraphicFramePr>
        <p:xfrm>
          <a:off x="346696" y="924462"/>
          <a:ext cx="187325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046" name="Уравнение" r:id="rId4" imgW="774360" imgH="228600" progId="Equation.3">
                  <p:embed/>
                </p:oleObj>
              </mc:Choice>
              <mc:Fallback>
                <p:oleObj name="Уравнение" r:id="rId4" imgW="77436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696" y="924462"/>
                        <a:ext cx="1873250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9925" name="Object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8201027"/>
              </p:ext>
            </p:extLst>
          </p:nvPr>
        </p:nvGraphicFramePr>
        <p:xfrm>
          <a:off x="346696" y="1456320"/>
          <a:ext cx="1408113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047" name="Уравнение" r:id="rId6" imgW="583920" imgH="215640" progId="Equation.3">
                  <p:embed/>
                </p:oleObj>
              </mc:Choice>
              <mc:Fallback>
                <p:oleObj name="Уравнение" r:id="rId6" imgW="5839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696" y="1456320"/>
                        <a:ext cx="1408113" cy="50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2" name="Прямая соединительная линия 61"/>
          <p:cNvCxnSpPr/>
          <p:nvPr/>
        </p:nvCxnSpPr>
        <p:spPr>
          <a:xfrm>
            <a:off x="5725343" y="-296333"/>
            <a:ext cx="690411" cy="706981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Прямоугольник 68"/>
          <p:cNvSpPr/>
          <p:nvPr/>
        </p:nvSpPr>
        <p:spPr>
          <a:xfrm>
            <a:off x="6073879" y="557894"/>
            <a:ext cx="1867819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2    4    6    8</a:t>
            </a:r>
            <a:endParaRPr lang="ru-RU" sz="2500" dirty="0"/>
          </a:p>
        </p:txBody>
      </p:sp>
      <p:sp>
        <p:nvSpPr>
          <p:cNvPr id="51" name="Прямоугольник 50"/>
          <p:cNvSpPr/>
          <p:nvPr/>
        </p:nvSpPr>
        <p:spPr>
          <a:xfrm>
            <a:off x="6186417" y="2138860"/>
            <a:ext cx="12827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/>
          </a:p>
        </p:txBody>
      </p:sp>
      <p:sp>
        <p:nvSpPr>
          <p:cNvPr id="57" name="Прямоугольник 56"/>
          <p:cNvSpPr/>
          <p:nvPr/>
        </p:nvSpPr>
        <p:spPr>
          <a:xfrm>
            <a:off x="5272101" y="4291078"/>
            <a:ext cx="5950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endParaRPr lang="ru-RU" sz="2400" dirty="0"/>
          </a:p>
        </p:txBody>
      </p:sp>
      <p:sp>
        <p:nvSpPr>
          <p:cNvPr id="60" name="Прямоугольник 59"/>
          <p:cNvSpPr/>
          <p:nvPr/>
        </p:nvSpPr>
        <p:spPr>
          <a:xfrm>
            <a:off x="5295935" y="4799331"/>
            <a:ext cx="5950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endParaRPr lang="ru-RU" sz="2400" dirty="0"/>
          </a:p>
        </p:txBody>
      </p:sp>
      <p:graphicFrame>
        <p:nvGraphicFramePr>
          <p:cNvPr id="61" name="Object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1567431"/>
              </p:ext>
            </p:extLst>
          </p:nvPr>
        </p:nvGraphicFramePr>
        <p:xfrm>
          <a:off x="346696" y="1931028"/>
          <a:ext cx="1193800" cy="538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048" name="Уравнение" r:id="rId8" imgW="495000" imgH="228600" progId="Equation.3">
                  <p:embed/>
                </p:oleObj>
              </mc:Choice>
              <mc:Fallback>
                <p:oleObj name="Уравнение" r:id="rId8" imgW="4950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696" y="1931028"/>
                        <a:ext cx="1193800" cy="538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" name="Object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0368052"/>
              </p:ext>
            </p:extLst>
          </p:nvPr>
        </p:nvGraphicFramePr>
        <p:xfrm>
          <a:off x="335772" y="2435902"/>
          <a:ext cx="1590675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049" name="Уравнение" r:id="rId10" imgW="660240" imgH="215640" progId="Equation.3">
                  <p:embed/>
                </p:oleObj>
              </mc:Choice>
              <mc:Fallback>
                <p:oleObj name="Уравнение" r:id="rId10" imgW="66024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772" y="2435902"/>
                        <a:ext cx="1590675" cy="50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8" name="Прямая соединительная линия 67"/>
          <p:cNvCxnSpPr/>
          <p:nvPr/>
        </p:nvCxnSpPr>
        <p:spPr>
          <a:xfrm flipV="1">
            <a:off x="4734746" y="-399017"/>
            <a:ext cx="1259345" cy="7346022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Прямоугольник 73"/>
          <p:cNvSpPr/>
          <p:nvPr/>
        </p:nvSpPr>
        <p:spPr>
          <a:xfrm>
            <a:off x="7260447" y="4291078"/>
            <a:ext cx="1731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4798858" y="2795388"/>
            <a:ext cx="2093582" cy="4520917"/>
            <a:chOff x="5528735" y="1807643"/>
            <a:chExt cx="2093582" cy="4527130"/>
          </a:xfrm>
        </p:grpSpPr>
        <p:pic>
          <p:nvPicPr>
            <p:cNvPr id="40" name="Рисунок 39" descr="Рисунок1.png"/>
            <p:cNvPicPr>
              <a:picLocks noChangeAspect="1"/>
            </p:cNvPicPr>
            <p:nvPr/>
          </p:nvPicPr>
          <p:blipFill rotWithShape="1">
            <a:blip r:embed="rId12" cstate="print"/>
            <a:srcRect l="50211"/>
            <a:stretch/>
          </p:blipFill>
          <p:spPr>
            <a:xfrm>
              <a:off x="6553200" y="1807643"/>
              <a:ext cx="1069117" cy="4527130"/>
            </a:xfrm>
            <a:prstGeom prst="rect">
              <a:avLst/>
            </a:prstGeom>
          </p:spPr>
        </p:pic>
        <p:pic>
          <p:nvPicPr>
            <p:cNvPr id="73" name="Рисунок 72" descr="Рисунок1.png"/>
            <p:cNvPicPr>
              <a:picLocks noChangeAspect="1"/>
            </p:cNvPicPr>
            <p:nvPr/>
          </p:nvPicPr>
          <p:blipFill rotWithShape="1">
            <a:blip r:embed="rId12" cstate="print"/>
            <a:srcRect l="2107" r="50182" b="12007"/>
            <a:stretch/>
          </p:blipFill>
          <p:spPr>
            <a:xfrm>
              <a:off x="5528735" y="1807643"/>
              <a:ext cx="1024466" cy="3983557"/>
            </a:xfrm>
            <a:prstGeom prst="rect">
              <a:avLst/>
            </a:prstGeom>
          </p:spPr>
        </p:pic>
      </p:grpSp>
      <p:sp>
        <p:nvSpPr>
          <p:cNvPr id="47" name="Овал 46"/>
          <p:cNvSpPr/>
          <p:nvPr/>
        </p:nvSpPr>
        <p:spPr>
          <a:xfrm>
            <a:off x="6509827" y="4996421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5016779" y="4996970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6017570" y="3024109"/>
            <a:ext cx="70128" cy="70762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2276310" y="6334780"/>
            <a:ext cx="4591386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6;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-6;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-10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3227163" y="5125352"/>
            <a:ext cx="21210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8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– 9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/>
          </a:p>
        </p:txBody>
      </p:sp>
      <p:cxnSp>
        <p:nvCxnSpPr>
          <p:cNvPr id="39" name="Прямая со стрелкой 38"/>
          <p:cNvCxnSpPr/>
          <p:nvPr/>
        </p:nvCxnSpPr>
        <p:spPr>
          <a:xfrm flipH="1">
            <a:off x="6217449" y="4597400"/>
            <a:ext cx="1063884" cy="279400"/>
          </a:xfrm>
          <a:prstGeom prst="straightConnector1">
            <a:avLst/>
          </a:prstGeom>
          <a:ln w="1587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6596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51" grpId="0"/>
      <p:bldP spid="74" grpId="0"/>
      <p:bldP spid="47" grpId="0" animBg="1"/>
      <p:bldP spid="66" grpId="0" animBg="1"/>
      <p:bldP spid="38" grpId="0" animBg="1"/>
      <p:bldP spid="58" grpId="0" animBg="1"/>
      <p:bldP spid="7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37066" y="643407"/>
            <a:ext cx="8539693" cy="1831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6.1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Постройте график функции  </a:t>
            </a:r>
          </a:p>
          <a:p>
            <a:pPr algn="just"/>
            <a:endParaRPr lang="en-US" sz="24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и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определите, при каких значениях т прямая у = т </a:t>
            </a:r>
          </a:p>
          <a:p>
            <a:pPr algn="just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имеет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 графиком ровно две общие точки. </a:t>
            </a:r>
            <a:endParaRPr lang="ru-RU" sz="28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4706124"/>
              </p:ext>
            </p:extLst>
          </p:nvPr>
        </p:nvGraphicFramePr>
        <p:xfrm>
          <a:off x="4969933" y="163488"/>
          <a:ext cx="4072467" cy="1543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67" name="Уравнение" r:id="rId4" imgW="1930320" imgH="711000" progId="Equation.3">
                  <p:embed/>
                </p:oleObj>
              </mc:Choice>
              <mc:Fallback>
                <p:oleObj name="Уравнение" r:id="rId4" imgW="193032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9933" y="163488"/>
                        <a:ext cx="4072467" cy="15434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315913" y="2431377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91496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1456565"/>
              </p:ext>
            </p:extLst>
          </p:nvPr>
        </p:nvGraphicFramePr>
        <p:xfrm>
          <a:off x="400050" y="2867547"/>
          <a:ext cx="4676775" cy="168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68" name="Уравнение" r:id="rId6" imgW="1930320" imgH="711000" progId="Equation.3">
                  <p:embed/>
                </p:oleObj>
              </mc:Choice>
              <mc:Fallback>
                <p:oleObj name="Уравнение" r:id="rId6" imgW="193032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050" y="2867547"/>
                        <a:ext cx="4676775" cy="16843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149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2398067"/>
              </p:ext>
            </p:extLst>
          </p:nvPr>
        </p:nvGraphicFramePr>
        <p:xfrm>
          <a:off x="461862" y="4627562"/>
          <a:ext cx="1473200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69" name="Уравнение" r:id="rId8" imgW="609480" imgH="215640" progId="Equation.3">
                  <p:embed/>
                </p:oleObj>
              </mc:Choice>
              <mc:Fallback>
                <p:oleObj name="Уравнение" r:id="rId8" imgW="60948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862" y="4627562"/>
                        <a:ext cx="1473200" cy="515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149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126881"/>
              </p:ext>
            </p:extLst>
          </p:nvPr>
        </p:nvGraphicFramePr>
        <p:xfrm>
          <a:off x="6633634" y="4605337"/>
          <a:ext cx="2143125" cy="538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70" name="Уравнение" r:id="rId10" imgW="888840" imgH="228600" progId="Equation.3">
                  <p:embed/>
                </p:oleObj>
              </mc:Choice>
              <mc:Fallback>
                <p:oleObj name="Уравнение" r:id="rId10" imgW="8888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3634" y="4605337"/>
                        <a:ext cx="2143125" cy="538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5078158"/>
              </p:ext>
            </p:extLst>
          </p:nvPr>
        </p:nvGraphicFramePr>
        <p:xfrm>
          <a:off x="315913" y="5300663"/>
          <a:ext cx="2418645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215"/>
                <a:gridCol w="806215"/>
                <a:gridCol w="80621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ru-RU" sz="24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0" dirty="0" smtClean="0">
                          <a:solidFill>
                            <a:schemeClr val="tx1"/>
                          </a:solidFill>
                        </a:rPr>
                        <a:t>-2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ru-RU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en-US" sz="2400" i="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0" dirty="0" smtClean="0">
                          <a:solidFill>
                            <a:schemeClr val="tx1"/>
                          </a:solidFill>
                        </a:rPr>
                        <a:t>-6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2219293"/>
              </p:ext>
            </p:extLst>
          </p:nvPr>
        </p:nvGraphicFramePr>
        <p:xfrm>
          <a:off x="3359944" y="4616450"/>
          <a:ext cx="2424112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71" name="Уравнение" r:id="rId12" imgW="1002960" imgH="215640" progId="Equation.3">
                  <p:embed/>
                </p:oleObj>
              </mc:Choice>
              <mc:Fallback>
                <p:oleObj name="Уравнение" r:id="rId12" imgW="10029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944" y="4616450"/>
                        <a:ext cx="2424112" cy="515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8074408"/>
              </p:ext>
            </p:extLst>
          </p:nvPr>
        </p:nvGraphicFramePr>
        <p:xfrm>
          <a:off x="3382343" y="5300663"/>
          <a:ext cx="2418645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215"/>
                <a:gridCol w="806215"/>
                <a:gridCol w="80621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ru-RU" sz="24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ru-RU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0" dirty="0" smtClean="0">
                          <a:solidFill>
                            <a:schemeClr val="tx1"/>
                          </a:solidFill>
                        </a:rPr>
                        <a:t>-1,5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195185"/>
              </p:ext>
            </p:extLst>
          </p:nvPr>
        </p:nvGraphicFramePr>
        <p:xfrm>
          <a:off x="6485114" y="5300663"/>
          <a:ext cx="2418645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215"/>
                <a:gridCol w="806215"/>
                <a:gridCol w="80621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ru-RU" sz="24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ru-RU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4723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 стрелкой 10"/>
          <p:cNvCxnSpPr/>
          <p:nvPr/>
        </p:nvCxnSpPr>
        <p:spPr>
          <a:xfrm>
            <a:off x="164827" y="3297887"/>
            <a:ext cx="8729662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8596516" y="316739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521193" y="324531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4521193" y="25999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907129" y="324614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3340714" y="3245321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3843972" y="3245322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183845" y="354253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5387613" y="324614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2858341" y="3245320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5893341" y="324613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4183845" y="552617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 flipV="1">
            <a:off x="1008659" y="6822313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Прямоугольник 49"/>
          <p:cNvSpPr/>
          <p:nvPr/>
        </p:nvSpPr>
        <p:spPr>
          <a:xfrm>
            <a:off x="2344247" y="324531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60" name="Прямоугольник 59"/>
          <p:cNvSpPr/>
          <p:nvPr/>
        </p:nvSpPr>
        <p:spPr>
          <a:xfrm>
            <a:off x="1812319" y="326385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375185" y="324531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4183845" y="504481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4183845" y="455538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4190165" y="4040242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4529658" y="208473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521193" y="160108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521193" y="111034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75" name="Прямоугольник 74"/>
          <p:cNvSpPr/>
          <p:nvPr/>
        </p:nvSpPr>
        <p:spPr>
          <a:xfrm>
            <a:off x="7288319" y="3383860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graphicFrame>
        <p:nvGraphicFramePr>
          <p:cNvPr id="5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2378129"/>
              </p:ext>
            </p:extLst>
          </p:nvPr>
        </p:nvGraphicFramePr>
        <p:xfrm>
          <a:off x="384340" y="698269"/>
          <a:ext cx="1473200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079" name="Уравнение" r:id="rId4" imgW="609480" imgH="215640" progId="Equation.3">
                  <p:embed/>
                </p:oleObj>
              </mc:Choice>
              <mc:Fallback>
                <p:oleObj name="Уравнение" r:id="rId4" imgW="60948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340" y="698269"/>
                        <a:ext cx="1473200" cy="515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5025564"/>
              </p:ext>
            </p:extLst>
          </p:nvPr>
        </p:nvGraphicFramePr>
        <p:xfrm>
          <a:off x="386687" y="1676238"/>
          <a:ext cx="2143125" cy="538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080" name="Уравнение" r:id="rId6" imgW="888840" imgH="228600" progId="Equation.3">
                  <p:embed/>
                </p:oleObj>
              </mc:Choice>
              <mc:Fallback>
                <p:oleObj name="Уравнение" r:id="rId6" imgW="8888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687" y="1676238"/>
                        <a:ext cx="2143125" cy="538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4485705"/>
              </p:ext>
            </p:extLst>
          </p:nvPr>
        </p:nvGraphicFramePr>
        <p:xfrm>
          <a:off x="391045" y="1196583"/>
          <a:ext cx="2424112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081" name="Уравнение" r:id="rId8" imgW="1002960" imgH="215640" progId="Equation.3">
                  <p:embed/>
                </p:oleObj>
              </mc:Choice>
              <mc:Fallback>
                <p:oleObj name="Уравнение" r:id="rId8" imgW="10029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45" y="1196583"/>
                        <a:ext cx="2424112" cy="515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3" name="Прямая соединительная линия 62"/>
          <p:cNvCxnSpPr/>
          <p:nvPr/>
        </p:nvCxnSpPr>
        <p:spPr>
          <a:xfrm flipV="1">
            <a:off x="2601619" y="5286050"/>
            <a:ext cx="1484115" cy="1478475"/>
          </a:xfrm>
          <a:prstGeom prst="line">
            <a:avLst/>
          </a:prstGeom>
          <a:ln w="28575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/>
          <p:nvPr/>
        </p:nvCxnSpPr>
        <p:spPr>
          <a:xfrm>
            <a:off x="6062618" y="3293158"/>
            <a:ext cx="484536" cy="757486"/>
          </a:xfrm>
          <a:prstGeom prst="line">
            <a:avLst/>
          </a:prstGeom>
          <a:ln w="28575">
            <a:solidFill>
              <a:srgbClr val="C00000"/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единительная линия 81"/>
          <p:cNvCxnSpPr/>
          <p:nvPr/>
        </p:nvCxnSpPr>
        <p:spPr>
          <a:xfrm flipV="1">
            <a:off x="6554327" y="1078435"/>
            <a:ext cx="1969557" cy="2970938"/>
          </a:xfrm>
          <a:prstGeom prst="line">
            <a:avLst/>
          </a:prstGeom>
          <a:ln w="28575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>
            <a:off x="376663" y="3801539"/>
            <a:ext cx="8389437" cy="2429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Овал 76"/>
          <p:cNvSpPr/>
          <p:nvPr/>
        </p:nvSpPr>
        <p:spPr>
          <a:xfrm>
            <a:off x="6670642" y="3759118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Овал 75"/>
          <p:cNvSpPr/>
          <p:nvPr/>
        </p:nvSpPr>
        <p:spPr>
          <a:xfrm>
            <a:off x="6350677" y="3759118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3" name="Прямая соединительная линия 82"/>
          <p:cNvCxnSpPr/>
          <p:nvPr/>
        </p:nvCxnSpPr>
        <p:spPr>
          <a:xfrm>
            <a:off x="376663" y="3299008"/>
            <a:ext cx="8395054" cy="4896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Прямоугольник 83"/>
          <p:cNvSpPr/>
          <p:nvPr/>
        </p:nvSpPr>
        <p:spPr>
          <a:xfrm>
            <a:off x="7286928" y="2887202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sp>
        <p:nvSpPr>
          <p:cNvPr id="85" name="Овал 84"/>
          <p:cNvSpPr/>
          <p:nvPr/>
        </p:nvSpPr>
        <p:spPr>
          <a:xfrm>
            <a:off x="6016671" y="3255382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Овал 85"/>
          <p:cNvSpPr/>
          <p:nvPr/>
        </p:nvSpPr>
        <p:spPr>
          <a:xfrm>
            <a:off x="6998692" y="3256980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7" name="Прямая соединительная линия 86"/>
          <p:cNvCxnSpPr/>
          <p:nvPr/>
        </p:nvCxnSpPr>
        <p:spPr>
          <a:xfrm>
            <a:off x="364136" y="2554507"/>
            <a:ext cx="8395054" cy="4896"/>
          </a:xfrm>
          <a:prstGeom prst="line">
            <a:avLst/>
          </a:prstGeom>
          <a:ln w="25400">
            <a:solidFill>
              <a:srgbClr val="0070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Прямоугольник 87"/>
          <p:cNvSpPr/>
          <p:nvPr/>
        </p:nvSpPr>
        <p:spPr>
          <a:xfrm>
            <a:off x="5998374" y="2107298"/>
            <a:ext cx="13943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endParaRPr lang="ru-RU" dirty="0"/>
          </a:p>
        </p:txBody>
      </p:sp>
      <p:sp>
        <p:nvSpPr>
          <p:cNvPr id="90" name="Овал 89"/>
          <p:cNvSpPr/>
          <p:nvPr/>
        </p:nvSpPr>
        <p:spPr>
          <a:xfrm>
            <a:off x="7505137" y="2515504"/>
            <a:ext cx="83342" cy="8498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1" name="Прямая соединительная линия 90"/>
          <p:cNvCxnSpPr/>
          <p:nvPr/>
        </p:nvCxnSpPr>
        <p:spPr>
          <a:xfrm>
            <a:off x="368938" y="4044699"/>
            <a:ext cx="8395054" cy="4896"/>
          </a:xfrm>
          <a:prstGeom prst="line">
            <a:avLst/>
          </a:prstGeom>
          <a:ln w="25400">
            <a:solidFill>
              <a:srgbClr val="0070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Прямоугольник 91"/>
          <p:cNvSpPr/>
          <p:nvPr/>
        </p:nvSpPr>
        <p:spPr>
          <a:xfrm>
            <a:off x="7286928" y="3958587"/>
            <a:ext cx="13943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endParaRPr lang="ru-RU" dirty="0"/>
          </a:p>
        </p:txBody>
      </p:sp>
      <p:sp>
        <p:nvSpPr>
          <p:cNvPr id="93" name="Овал 92"/>
          <p:cNvSpPr/>
          <p:nvPr/>
        </p:nvSpPr>
        <p:spPr>
          <a:xfrm>
            <a:off x="6511039" y="4005602"/>
            <a:ext cx="83342" cy="8498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4" name="Прямая соединительная линия 93"/>
          <p:cNvCxnSpPr/>
          <p:nvPr/>
        </p:nvCxnSpPr>
        <p:spPr>
          <a:xfrm>
            <a:off x="376663" y="5772504"/>
            <a:ext cx="8395054" cy="4896"/>
          </a:xfrm>
          <a:prstGeom prst="line">
            <a:avLst/>
          </a:prstGeom>
          <a:ln w="25400">
            <a:solidFill>
              <a:srgbClr val="0070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Прямоугольник 94"/>
          <p:cNvSpPr/>
          <p:nvPr/>
        </p:nvSpPr>
        <p:spPr>
          <a:xfrm>
            <a:off x="7284992" y="5337556"/>
            <a:ext cx="13943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endParaRPr lang="ru-RU" dirty="0"/>
          </a:p>
        </p:txBody>
      </p:sp>
      <p:sp>
        <p:nvSpPr>
          <p:cNvPr id="96" name="Овал 95"/>
          <p:cNvSpPr/>
          <p:nvPr/>
        </p:nvSpPr>
        <p:spPr>
          <a:xfrm>
            <a:off x="3545217" y="5731448"/>
            <a:ext cx="83342" cy="8498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7" name="Прямая соединительная линия 96"/>
          <p:cNvCxnSpPr/>
          <p:nvPr/>
        </p:nvCxnSpPr>
        <p:spPr>
          <a:xfrm>
            <a:off x="384340" y="5280625"/>
            <a:ext cx="8395054" cy="4896"/>
          </a:xfrm>
          <a:prstGeom prst="line">
            <a:avLst/>
          </a:prstGeom>
          <a:ln w="25400">
            <a:solidFill>
              <a:srgbClr val="0070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Прямоугольник 97"/>
          <p:cNvSpPr/>
          <p:nvPr/>
        </p:nvSpPr>
        <p:spPr>
          <a:xfrm>
            <a:off x="7284825" y="4832676"/>
            <a:ext cx="13824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точек</a:t>
            </a:r>
            <a:endParaRPr lang="ru-RU" dirty="0"/>
          </a:p>
        </p:txBody>
      </p:sp>
      <p:sp>
        <p:nvSpPr>
          <p:cNvPr id="66" name="Овал 65"/>
          <p:cNvSpPr/>
          <p:nvPr/>
        </p:nvSpPr>
        <p:spPr>
          <a:xfrm>
            <a:off x="4038747" y="5250364"/>
            <a:ext cx="75804" cy="76055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2887468" y="6324110"/>
            <a:ext cx="3379516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-1,5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&lt;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≤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004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"/>
                            </p:stCondLst>
                            <p:childTnLst>
                              <p:par>
                                <p:cTn id="10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000"/>
                            </p:stCondLst>
                            <p:childTnLst>
                              <p:par>
                                <p:cTn id="1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7" grpId="0" animBg="1"/>
      <p:bldP spid="76" grpId="0" animBg="1"/>
      <p:bldP spid="84" grpId="0"/>
      <p:bldP spid="85" grpId="0" animBg="1"/>
      <p:bldP spid="86" grpId="0" animBg="1"/>
      <p:bldP spid="88" grpId="0"/>
      <p:bldP spid="90" grpId="0" animBg="1"/>
      <p:bldP spid="92" grpId="0"/>
      <p:bldP spid="93" grpId="0" animBg="1"/>
      <p:bldP spid="95" grpId="0"/>
      <p:bldP spid="96" grpId="0" animBg="1"/>
      <p:bldP spid="98" grpId="0"/>
      <p:bldP spid="66" grpId="0" animBg="1"/>
      <p:bldP spid="5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37066" y="643407"/>
            <a:ext cx="8539693" cy="1831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6.2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Постройте график функции  </a:t>
            </a:r>
          </a:p>
          <a:p>
            <a:pPr algn="just"/>
            <a:endParaRPr lang="en-US" sz="24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и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определите, при каких значениях т прямая у = т </a:t>
            </a:r>
          </a:p>
          <a:p>
            <a:pPr algn="just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имеет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 графиком ровно две общие точки. </a:t>
            </a:r>
            <a:endParaRPr lang="ru-RU" sz="28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953162"/>
              </p:ext>
            </p:extLst>
          </p:nvPr>
        </p:nvGraphicFramePr>
        <p:xfrm>
          <a:off x="5012267" y="163488"/>
          <a:ext cx="4030133" cy="1543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100" name="Уравнение" r:id="rId4" imgW="1930320" imgH="711000" progId="Equation.3">
                  <p:embed/>
                </p:oleObj>
              </mc:Choice>
              <mc:Fallback>
                <p:oleObj name="Уравнение" r:id="rId4" imgW="193032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12267" y="163488"/>
                        <a:ext cx="4030133" cy="15434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315913" y="2431377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91496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8440182"/>
              </p:ext>
            </p:extLst>
          </p:nvPr>
        </p:nvGraphicFramePr>
        <p:xfrm>
          <a:off x="400050" y="2867547"/>
          <a:ext cx="4676775" cy="168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101" name="Уравнение" r:id="rId6" imgW="1930320" imgH="711000" progId="Equation.3">
                  <p:embed/>
                </p:oleObj>
              </mc:Choice>
              <mc:Fallback>
                <p:oleObj name="Уравнение" r:id="rId6" imgW="193032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050" y="2867547"/>
                        <a:ext cx="4676775" cy="16843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149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2398067"/>
              </p:ext>
            </p:extLst>
          </p:nvPr>
        </p:nvGraphicFramePr>
        <p:xfrm>
          <a:off x="461862" y="4627562"/>
          <a:ext cx="1473200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102" name="Уравнение" r:id="rId8" imgW="609480" imgH="215640" progId="Equation.3">
                  <p:embed/>
                </p:oleObj>
              </mc:Choice>
              <mc:Fallback>
                <p:oleObj name="Уравнение" r:id="rId8" imgW="60948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862" y="4627562"/>
                        <a:ext cx="1473200" cy="515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149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126881"/>
              </p:ext>
            </p:extLst>
          </p:nvPr>
        </p:nvGraphicFramePr>
        <p:xfrm>
          <a:off x="6633634" y="4605337"/>
          <a:ext cx="2143125" cy="538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103" name="Уравнение" r:id="rId10" imgW="888840" imgH="228600" progId="Equation.3">
                  <p:embed/>
                </p:oleObj>
              </mc:Choice>
              <mc:Fallback>
                <p:oleObj name="Уравнение" r:id="rId10" imgW="8888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3634" y="4605337"/>
                        <a:ext cx="2143125" cy="538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1012473"/>
              </p:ext>
            </p:extLst>
          </p:nvPr>
        </p:nvGraphicFramePr>
        <p:xfrm>
          <a:off x="315913" y="5300663"/>
          <a:ext cx="2418645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215"/>
                <a:gridCol w="806215"/>
                <a:gridCol w="80621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ru-RU" sz="24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ru-RU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en-US" sz="2400" i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0" dirty="0" smtClean="0">
                          <a:solidFill>
                            <a:schemeClr val="tx1"/>
                          </a:solidFill>
                        </a:rPr>
                        <a:t>-6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2219293"/>
              </p:ext>
            </p:extLst>
          </p:nvPr>
        </p:nvGraphicFramePr>
        <p:xfrm>
          <a:off x="3359944" y="4616450"/>
          <a:ext cx="2424112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104" name="Уравнение" r:id="rId12" imgW="1002960" imgH="215640" progId="Equation.3">
                  <p:embed/>
                </p:oleObj>
              </mc:Choice>
              <mc:Fallback>
                <p:oleObj name="Уравнение" r:id="rId12" imgW="10029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944" y="4616450"/>
                        <a:ext cx="2424112" cy="515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8074408"/>
              </p:ext>
            </p:extLst>
          </p:nvPr>
        </p:nvGraphicFramePr>
        <p:xfrm>
          <a:off x="3382343" y="5300663"/>
          <a:ext cx="2418645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215"/>
                <a:gridCol w="806215"/>
                <a:gridCol w="80621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ru-RU" sz="24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ru-RU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0" dirty="0" smtClean="0">
                          <a:solidFill>
                            <a:schemeClr val="tx1"/>
                          </a:solidFill>
                        </a:rPr>
                        <a:t>-1,5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195185"/>
              </p:ext>
            </p:extLst>
          </p:nvPr>
        </p:nvGraphicFramePr>
        <p:xfrm>
          <a:off x="6485114" y="5300663"/>
          <a:ext cx="2418645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215"/>
                <a:gridCol w="806215"/>
                <a:gridCol w="80621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ru-RU" sz="24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ru-RU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546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 стрелкой 10"/>
          <p:cNvCxnSpPr/>
          <p:nvPr/>
        </p:nvCxnSpPr>
        <p:spPr>
          <a:xfrm>
            <a:off x="164827" y="3297887"/>
            <a:ext cx="8729662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8596516" y="316739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521193" y="324531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4521193" y="25999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907129" y="324614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3340714" y="3245321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3843972" y="3245322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183845" y="354253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5387613" y="324614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2858341" y="3245320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5896305" y="324613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4183845" y="552617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 flipV="1">
            <a:off x="1008659" y="6822313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Прямоугольник 49"/>
          <p:cNvSpPr/>
          <p:nvPr/>
        </p:nvSpPr>
        <p:spPr>
          <a:xfrm>
            <a:off x="2344247" y="324531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60" name="Прямоугольник 59"/>
          <p:cNvSpPr/>
          <p:nvPr/>
        </p:nvSpPr>
        <p:spPr>
          <a:xfrm>
            <a:off x="1812319" y="326385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375185" y="324531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4183845" y="504481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4183845" y="455538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4190165" y="4040242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4529658" y="208473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521193" y="160108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521193" y="111034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75" name="Прямоугольник 74"/>
          <p:cNvSpPr/>
          <p:nvPr/>
        </p:nvSpPr>
        <p:spPr>
          <a:xfrm>
            <a:off x="7288319" y="3383860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graphicFrame>
        <p:nvGraphicFramePr>
          <p:cNvPr id="5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2378129"/>
              </p:ext>
            </p:extLst>
          </p:nvPr>
        </p:nvGraphicFramePr>
        <p:xfrm>
          <a:off x="384340" y="698269"/>
          <a:ext cx="1473200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120" name="Уравнение" r:id="rId4" imgW="609480" imgH="215640" progId="Equation.3">
                  <p:embed/>
                </p:oleObj>
              </mc:Choice>
              <mc:Fallback>
                <p:oleObj name="Уравнение" r:id="rId4" imgW="60948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340" y="698269"/>
                        <a:ext cx="1473200" cy="515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5025564"/>
              </p:ext>
            </p:extLst>
          </p:nvPr>
        </p:nvGraphicFramePr>
        <p:xfrm>
          <a:off x="386687" y="1676238"/>
          <a:ext cx="2143125" cy="538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121" name="Уравнение" r:id="rId6" imgW="888840" imgH="228600" progId="Equation.3">
                  <p:embed/>
                </p:oleObj>
              </mc:Choice>
              <mc:Fallback>
                <p:oleObj name="Уравнение" r:id="rId6" imgW="8888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687" y="1676238"/>
                        <a:ext cx="2143125" cy="538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4485705"/>
              </p:ext>
            </p:extLst>
          </p:nvPr>
        </p:nvGraphicFramePr>
        <p:xfrm>
          <a:off x="391045" y="1196583"/>
          <a:ext cx="2424112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122" name="Уравнение" r:id="rId8" imgW="1002960" imgH="215640" progId="Equation.3">
                  <p:embed/>
                </p:oleObj>
              </mc:Choice>
              <mc:Fallback>
                <p:oleObj name="Уравнение" r:id="rId8" imgW="10029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45" y="1196583"/>
                        <a:ext cx="2424112" cy="515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3" name="Прямая соединительная линия 62"/>
          <p:cNvCxnSpPr/>
          <p:nvPr/>
        </p:nvCxnSpPr>
        <p:spPr>
          <a:xfrm flipV="1">
            <a:off x="2601619" y="3300198"/>
            <a:ext cx="3448906" cy="3464329"/>
          </a:xfrm>
          <a:prstGeom prst="line">
            <a:avLst/>
          </a:prstGeom>
          <a:ln w="28575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/>
          <p:nvPr/>
        </p:nvCxnSpPr>
        <p:spPr>
          <a:xfrm>
            <a:off x="6062618" y="3293158"/>
            <a:ext cx="484536" cy="757486"/>
          </a:xfrm>
          <a:prstGeom prst="line">
            <a:avLst/>
          </a:prstGeom>
          <a:ln w="28575">
            <a:solidFill>
              <a:srgbClr val="C00000"/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единительная линия 81"/>
          <p:cNvCxnSpPr/>
          <p:nvPr/>
        </p:nvCxnSpPr>
        <p:spPr>
          <a:xfrm flipV="1">
            <a:off x="6554327" y="1078435"/>
            <a:ext cx="1969557" cy="2970938"/>
          </a:xfrm>
          <a:prstGeom prst="line">
            <a:avLst/>
          </a:prstGeom>
          <a:ln w="28575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>
            <a:off x="376663" y="3801539"/>
            <a:ext cx="8389437" cy="2429"/>
          </a:xfrm>
          <a:prstGeom prst="line">
            <a:avLst/>
          </a:prstGeom>
          <a:ln w="25400">
            <a:solidFill>
              <a:srgbClr val="0070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Овал 76"/>
          <p:cNvSpPr/>
          <p:nvPr/>
        </p:nvSpPr>
        <p:spPr>
          <a:xfrm>
            <a:off x="6670642" y="3759118"/>
            <a:ext cx="83342" cy="8498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Овал 75"/>
          <p:cNvSpPr/>
          <p:nvPr/>
        </p:nvSpPr>
        <p:spPr>
          <a:xfrm>
            <a:off x="6350677" y="3759118"/>
            <a:ext cx="83342" cy="8498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3" name="Прямая соединительная линия 82"/>
          <p:cNvCxnSpPr/>
          <p:nvPr/>
        </p:nvCxnSpPr>
        <p:spPr>
          <a:xfrm>
            <a:off x="376663" y="3299008"/>
            <a:ext cx="8395054" cy="4896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Прямоугольник 83"/>
          <p:cNvSpPr/>
          <p:nvPr/>
        </p:nvSpPr>
        <p:spPr>
          <a:xfrm>
            <a:off x="7286928" y="2887202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sp>
        <p:nvSpPr>
          <p:cNvPr id="85" name="Овал 84"/>
          <p:cNvSpPr/>
          <p:nvPr/>
        </p:nvSpPr>
        <p:spPr>
          <a:xfrm>
            <a:off x="6016253" y="3256980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Овал 85"/>
          <p:cNvSpPr/>
          <p:nvPr/>
        </p:nvSpPr>
        <p:spPr>
          <a:xfrm>
            <a:off x="6998692" y="3256980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7" name="Прямая соединительная линия 86"/>
          <p:cNvCxnSpPr/>
          <p:nvPr/>
        </p:nvCxnSpPr>
        <p:spPr>
          <a:xfrm>
            <a:off x="364136" y="2554507"/>
            <a:ext cx="8395054" cy="4896"/>
          </a:xfrm>
          <a:prstGeom prst="line">
            <a:avLst/>
          </a:prstGeom>
          <a:ln w="25400">
            <a:solidFill>
              <a:srgbClr val="0070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Прямоугольник 87"/>
          <p:cNvSpPr/>
          <p:nvPr/>
        </p:nvSpPr>
        <p:spPr>
          <a:xfrm>
            <a:off x="5998374" y="2107298"/>
            <a:ext cx="13943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endParaRPr lang="ru-RU" dirty="0"/>
          </a:p>
        </p:txBody>
      </p:sp>
      <p:sp>
        <p:nvSpPr>
          <p:cNvPr id="90" name="Овал 89"/>
          <p:cNvSpPr/>
          <p:nvPr/>
        </p:nvSpPr>
        <p:spPr>
          <a:xfrm>
            <a:off x="7505137" y="2515504"/>
            <a:ext cx="83342" cy="8498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1" name="Прямая соединительная линия 90"/>
          <p:cNvCxnSpPr/>
          <p:nvPr/>
        </p:nvCxnSpPr>
        <p:spPr>
          <a:xfrm>
            <a:off x="368938" y="4044699"/>
            <a:ext cx="8395054" cy="4896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Прямоугольник 91"/>
          <p:cNvSpPr/>
          <p:nvPr/>
        </p:nvSpPr>
        <p:spPr>
          <a:xfrm>
            <a:off x="7286928" y="3958587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sp>
        <p:nvSpPr>
          <p:cNvPr id="93" name="Овал 92"/>
          <p:cNvSpPr/>
          <p:nvPr/>
        </p:nvSpPr>
        <p:spPr>
          <a:xfrm>
            <a:off x="6511039" y="4005602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4" name="Прямая соединительная линия 93"/>
          <p:cNvCxnSpPr/>
          <p:nvPr/>
        </p:nvCxnSpPr>
        <p:spPr>
          <a:xfrm>
            <a:off x="376663" y="5772504"/>
            <a:ext cx="8395054" cy="4896"/>
          </a:xfrm>
          <a:prstGeom prst="line">
            <a:avLst/>
          </a:prstGeom>
          <a:ln w="25400">
            <a:solidFill>
              <a:srgbClr val="0070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Прямоугольник 94"/>
          <p:cNvSpPr/>
          <p:nvPr/>
        </p:nvSpPr>
        <p:spPr>
          <a:xfrm>
            <a:off x="7284992" y="5337556"/>
            <a:ext cx="13943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endParaRPr lang="ru-RU" dirty="0"/>
          </a:p>
        </p:txBody>
      </p:sp>
      <p:sp>
        <p:nvSpPr>
          <p:cNvPr id="96" name="Овал 95"/>
          <p:cNvSpPr/>
          <p:nvPr/>
        </p:nvSpPr>
        <p:spPr>
          <a:xfrm>
            <a:off x="3545217" y="5731448"/>
            <a:ext cx="83342" cy="8498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2645417" y="6324110"/>
            <a:ext cx="3863622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=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-1,5;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Овал 63"/>
          <p:cNvSpPr/>
          <p:nvPr/>
        </p:nvSpPr>
        <p:spPr>
          <a:xfrm>
            <a:off x="5519831" y="3757557"/>
            <a:ext cx="83342" cy="8498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Овал 64"/>
          <p:cNvSpPr/>
          <p:nvPr/>
        </p:nvSpPr>
        <p:spPr>
          <a:xfrm>
            <a:off x="5274510" y="4011701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132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500"/>
                            </p:stCondLst>
                            <p:childTnLst>
                              <p:par>
                                <p:cTn id="9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"/>
                            </p:stCondLst>
                            <p:childTnLst>
                              <p:par>
                                <p:cTn id="10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7" grpId="0" animBg="1"/>
      <p:bldP spid="76" grpId="0" animBg="1"/>
      <p:bldP spid="84" grpId="0"/>
      <p:bldP spid="85" grpId="0" animBg="1"/>
      <p:bldP spid="86" grpId="0" animBg="1"/>
      <p:bldP spid="88" grpId="0"/>
      <p:bldP spid="90" grpId="0" animBg="1"/>
      <p:bldP spid="92" grpId="0"/>
      <p:bldP spid="93" grpId="0" animBg="1"/>
      <p:bldP spid="95" grpId="0"/>
      <p:bldP spid="96" grpId="0" animBg="1"/>
      <p:bldP spid="58" grpId="0" animBg="1"/>
      <p:bldP spid="64" grpId="0" animBg="1"/>
      <p:bldP spid="6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3"/>
          <p:cNvSpPr txBox="1">
            <a:spLocks/>
          </p:cNvSpPr>
          <p:nvPr/>
        </p:nvSpPr>
        <p:spPr>
          <a:xfrm>
            <a:off x="0" y="0"/>
            <a:ext cx="9144000" cy="63869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3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j-lt"/>
                <a:ea typeface="+mj-ea"/>
                <a:cs typeface="+mj-cs"/>
              </a:rPr>
              <a:t>Использованы ресурсы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33375" y="676960"/>
            <a:ext cx="84772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lvl="0" indent="-361950">
              <a:buFont typeface="Arial" pitchFamily="34" charset="0"/>
              <a:buChar char="•"/>
            </a:pPr>
            <a:r>
              <a:rPr lang="en-US" sz="2000" i="1" dirty="0" smtClean="0">
                <a:hlinkClick r:id="rId3"/>
              </a:rPr>
              <a:t>http</a:t>
            </a:r>
            <a:r>
              <a:rPr lang="en-US" sz="2000" i="1" dirty="0">
                <a:hlinkClick r:id="rId3"/>
              </a:rPr>
              <a:t>://</a:t>
            </a:r>
            <a:r>
              <a:rPr lang="en-US" sz="2000" i="1" dirty="0" smtClean="0">
                <a:hlinkClick r:id="rId3"/>
              </a:rPr>
              <a:t>www.mathgia.ru/or/gia12/Main.html</a:t>
            </a:r>
            <a:r>
              <a:rPr lang="en-US" sz="2000" i="1" dirty="0" smtClean="0"/>
              <a:t> - </a:t>
            </a:r>
            <a:r>
              <a:rPr lang="ru-RU" sz="2000" i="1" dirty="0" smtClean="0"/>
              <a:t>открытый банк заданий </a:t>
            </a:r>
            <a:r>
              <a:rPr lang="ru-RU" sz="2000" i="1" smtClean="0"/>
              <a:t>ОГЭ по математике</a:t>
            </a:r>
            <a:endParaRPr lang="ru-RU" sz="2000" i="1" dirty="0" smtClean="0"/>
          </a:p>
        </p:txBody>
      </p:sp>
      <p:sp>
        <p:nvSpPr>
          <p:cNvPr id="2" name="Прямоугольник 1"/>
          <p:cNvSpPr/>
          <p:nvPr/>
        </p:nvSpPr>
        <p:spPr>
          <a:xfrm>
            <a:off x="1476441" y="2721114"/>
            <a:ext cx="61911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i="1" dirty="0" smtClean="0">
                <a:solidFill>
                  <a:srgbClr val="C00000"/>
                </a:solidFill>
              </a:rPr>
              <a:t>Продолжение следует!</a:t>
            </a:r>
            <a:endParaRPr lang="ru-RU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14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67653b8163161a811d18dd27f688c18751523a"/>
</p:tagLst>
</file>

<file path=ppt/theme/theme1.xml><?xml version="1.0" encoding="utf-8"?>
<a:theme xmlns:a="http://schemas.openxmlformats.org/drawingml/2006/main" name="blue_wav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Century Gothic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blue_wave</Template>
  <TotalTime>4104</TotalTime>
  <Words>1299</Words>
  <Application>Microsoft Office PowerPoint</Application>
  <PresentationFormat>Экран (4:3)</PresentationFormat>
  <Paragraphs>551</Paragraphs>
  <Slides>37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37</vt:i4>
      </vt:variant>
    </vt:vector>
  </HeadingPairs>
  <TitlesOfParts>
    <vt:vector size="46" baseType="lpstr">
      <vt:lpstr>Arial</vt:lpstr>
      <vt:lpstr>Bookman Old Style</vt:lpstr>
      <vt:lpstr>Calibri</vt:lpstr>
      <vt:lpstr>Century Gothic</vt:lpstr>
      <vt:lpstr>Times New Roman</vt:lpstr>
      <vt:lpstr>blue_wave</vt:lpstr>
      <vt:lpstr>Уравнение</vt:lpstr>
      <vt:lpstr>Формула</vt:lpstr>
      <vt:lpstr>Microsoft Equation 3.0</vt:lpstr>
      <vt:lpstr>  Функции и их графики Задание №23 по материалам открытого банка  задач ОГЭ по математике 2017 года http://www.mathgia.ru/or/gia12/Main.html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Признаки равенства треугольников</dc:title>
  <dc:creator>User</dc:creator>
  <cp:lastModifiedBy>User</cp:lastModifiedBy>
  <cp:revision>442</cp:revision>
  <dcterms:created xsi:type="dcterms:W3CDTF">2014-11-30T09:12:38Z</dcterms:created>
  <dcterms:modified xsi:type="dcterms:W3CDTF">2018-05-31T11:20:26Z</dcterms:modified>
</cp:coreProperties>
</file>